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99" r:id="rId5"/>
    <p:sldId id="300" r:id="rId6"/>
    <p:sldId id="301" r:id="rId7"/>
    <p:sldId id="302" r:id="rId8"/>
    <p:sldId id="303" r:id="rId9"/>
    <p:sldId id="324" r:id="rId10"/>
    <p:sldId id="310" r:id="rId11"/>
    <p:sldId id="305" r:id="rId12"/>
    <p:sldId id="306" r:id="rId13"/>
    <p:sldId id="307" r:id="rId14"/>
    <p:sldId id="308" r:id="rId15"/>
    <p:sldId id="304" r:id="rId16"/>
    <p:sldId id="311" r:id="rId17"/>
    <p:sldId id="312" r:id="rId18"/>
    <p:sldId id="313" r:id="rId19"/>
    <p:sldId id="314" r:id="rId20"/>
    <p:sldId id="309" r:id="rId21"/>
    <p:sldId id="315" r:id="rId22"/>
    <p:sldId id="316" r:id="rId23"/>
    <p:sldId id="317" r:id="rId24"/>
    <p:sldId id="318" r:id="rId25"/>
    <p:sldId id="323" r:id="rId26"/>
    <p:sldId id="319" r:id="rId27"/>
    <p:sldId id="320" r:id="rId28"/>
    <p:sldId id="321" r:id="rId29"/>
    <p:sldId id="325" r:id="rId30"/>
    <p:sldId id="32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0CE77-7FD3-5802-6798-BC5BEFC25EC9}" v="254" dt="2024-11-22T00:21:30.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94660"/>
  </p:normalViewPr>
  <p:slideViewPr>
    <p:cSldViewPr snapToGrid="0">
      <p:cViewPr varScale="1">
        <p:scale>
          <a:sx n="59" d="100"/>
          <a:sy n="59" d="100"/>
        </p:scale>
        <p:origin x="820" y="4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EF3677-B035-450E-859C-E2F0B393D0E5}"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18B594D3-DF78-44F5-B080-B3D42DE38FEE}">
      <dgm:prSet custT="1"/>
      <dgm:spPr/>
      <dgm: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Definition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0" i="0" dirty="0">
              <a:latin typeface="Calibri" panose="020F0502020204030204" pitchFamily="34" charset="0"/>
              <a:ea typeface="Calibri" panose="020F0502020204030204" pitchFamily="34" charset="0"/>
              <a:cs typeface="Calibri" panose="020F0502020204030204" pitchFamily="34" charset="0"/>
            </a:rPr>
            <a:t>Sentiment analysis </a:t>
          </a:r>
          <a:r>
            <a:rPr lang="en-US" sz="2400" dirty="0">
              <a:latin typeface="Calibri" panose="020F0502020204030204" pitchFamily="34" charset="0"/>
              <a:ea typeface="Calibri" panose="020F0502020204030204" pitchFamily="34" charset="0"/>
              <a:cs typeface="Calibri" panose="020F0502020204030204" pitchFamily="34" charset="0"/>
            </a:rPr>
            <a:t>leverages </a:t>
          </a:r>
          <a:r>
            <a:rPr lang="en-US" sz="2400" b="0" i="0" dirty="0">
              <a:latin typeface="Calibri" panose="020F0502020204030204" pitchFamily="34" charset="0"/>
              <a:ea typeface="Calibri" panose="020F0502020204030204" pitchFamily="34" charset="0"/>
              <a:cs typeface="Calibri" panose="020F0502020204030204" pitchFamily="34" charset="0"/>
            </a:rPr>
            <a:t>NLP and </a:t>
          </a:r>
          <a:r>
            <a:rPr lang="en-US" sz="2400" dirty="0">
              <a:latin typeface="Calibri" panose="020F0502020204030204" pitchFamily="34" charset="0"/>
              <a:ea typeface="Calibri" panose="020F0502020204030204" pitchFamily="34" charset="0"/>
              <a:cs typeface="Calibri" panose="020F0502020204030204" pitchFamily="34" charset="0"/>
            </a:rPr>
            <a:t>ML </a:t>
          </a:r>
          <a:r>
            <a:rPr lang="en-US" sz="2400" b="0" i="0" dirty="0">
              <a:latin typeface="Calibri" panose="020F0502020204030204" pitchFamily="34" charset="0"/>
              <a:ea typeface="Calibri" panose="020F0502020204030204" pitchFamily="34" charset="0"/>
              <a:cs typeface="Calibri" panose="020F0502020204030204" pitchFamily="34" charset="0"/>
            </a:rPr>
            <a:t>to </a:t>
          </a:r>
          <a:r>
            <a:rPr lang="en-US" sz="2400" dirty="0">
              <a:latin typeface="Calibri" panose="020F0502020204030204" pitchFamily="34" charset="0"/>
              <a:ea typeface="Calibri" panose="020F0502020204030204" pitchFamily="34" charset="0"/>
              <a:cs typeface="Calibri" panose="020F0502020204030204" pitchFamily="34" charset="0"/>
            </a:rPr>
            <a:t>categorize </a:t>
          </a:r>
          <a:r>
            <a:rPr lang="en-US" sz="2400" b="0" i="0" dirty="0">
              <a:latin typeface="Calibri" panose="020F0502020204030204" pitchFamily="34" charset="0"/>
              <a:ea typeface="Calibri" panose="020F0502020204030204" pitchFamily="34" charset="0"/>
              <a:cs typeface="Calibri" panose="020F0502020204030204" pitchFamily="34" charset="0"/>
            </a:rPr>
            <a:t>emotions in text </a:t>
          </a:r>
          <a:r>
            <a:rPr lang="en-US" sz="2400" dirty="0">
              <a:latin typeface="Calibri" panose="020F0502020204030204" pitchFamily="34" charset="0"/>
              <a:ea typeface="Calibri" panose="020F0502020204030204" pitchFamily="34" charset="0"/>
              <a:cs typeface="Calibri" panose="020F0502020204030204" pitchFamily="34" charset="0"/>
            </a:rPr>
            <a:t>data as </a:t>
          </a:r>
          <a:r>
            <a:rPr lang="en-US" sz="2400" b="0" i="0" dirty="0">
              <a:latin typeface="Calibri" panose="020F0502020204030204" pitchFamily="34" charset="0"/>
              <a:ea typeface="Calibri" panose="020F0502020204030204" pitchFamily="34" charset="0"/>
              <a:cs typeface="Calibri" panose="020F0502020204030204" pitchFamily="34" charset="0"/>
            </a:rPr>
            <a:t>positive, negative, or neutral.</a:t>
          </a:r>
          <a:endParaRPr lang="en-US" sz="2400" dirty="0">
            <a:latin typeface="Calibri" panose="020F0502020204030204" pitchFamily="34" charset="0"/>
            <a:ea typeface="Calibri" panose="020F0502020204030204" pitchFamily="34" charset="0"/>
            <a:cs typeface="Calibri" panose="020F0502020204030204" pitchFamily="34" charset="0"/>
          </a:endParaRPr>
        </a:p>
      </dgm:t>
    </dgm:pt>
    <dgm:pt modelId="{F2F0B3D5-D027-4D19-8945-179603AE0244}" type="parTrans" cxnId="{F83D7DE0-0697-4BBB-AD0C-89AE655950D1}">
      <dgm:prSet/>
      <dgm:spPr/>
      <dgm:t>
        <a:bodyPr/>
        <a:lstStyle/>
        <a:p>
          <a:endParaRPr lang="en-US"/>
        </a:p>
      </dgm:t>
    </dgm:pt>
    <dgm:pt modelId="{F398A111-8AFC-49D1-A2FE-145DCEB60447}" type="sibTrans" cxnId="{F83D7DE0-0697-4BBB-AD0C-89AE655950D1}">
      <dgm:prSet/>
      <dgm:spPr/>
      <dgm:t>
        <a:bodyPr/>
        <a:lstStyle/>
        <a:p>
          <a:endParaRPr lang="en-US"/>
        </a:p>
      </dgm:t>
    </dgm:pt>
    <dgm:pt modelId="{927D3CA5-C04D-447B-8125-48AF1AE00626}">
      <dgm:prSet custT="1"/>
      <dgm:spPr/>
      <dgm: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Identify public sentiment patterns to inform business decisions, improve customer service, and analyze trends.</a:t>
          </a:r>
        </a:p>
      </dgm:t>
    </dgm:pt>
    <dgm:pt modelId="{5BEF65F7-D580-4B4B-969A-C9F2AEAC4A15}" type="parTrans" cxnId="{E453EC91-A5FB-4875-B2EA-6F448AA5AB31}">
      <dgm:prSet/>
      <dgm:spPr/>
      <dgm:t>
        <a:bodyPr/>
        <a:lstStyle/>
        <a:p>
          <a:endParaRPr lang="en-US"/>
        </a:p>
      </dgm:t>
    </dgm:pt>
    <dgm:pt modelId="{2A355502-76C3-4BFE-A0F3-54DFB7C6343D}" type="sibTrans" cxnId="{E453EC91-A5FB-4875-B2EA-6F448AA5AB31}">
      <dgm:prSet/>
      <dgm:spPr/>
      <dgm:t>
        <a:bodyPr/>
        <a:lstStyle/>
        <a:p>
          <a:endParaRPr lang="en-US"/>
        </a:p>
      </dgm:t>
    </dgm:pt>
    <dgm:pt modelId="{CB7B35BB-A887-4317-8D68-F6CA46482CA5}" type="pres">
      <dgm:prSet presAssocID="{0AEF3677-B035-450E-859C-E2F0B393D0E5}" presName="hierChild1" presStyleCnt="0">
        <dgm:presLayoutVars>
          <dgm:chPref val="1"/>
          <dgm:dir/>
          <dgm:animOne val="branch"/>
          <dgm:animLvl val="lvl"/>
          <dgm:resizeHandles/>
        </dgm:presLayoutVars>
      </dgm:prSet>
      <dgm:spPr/>
    </dgm:pt>
    <dgm:pt modelId="{565E5719-9A64-42F5-A043-4005A23200CA}" type="pres">
      <dgm:prSet presAssocID="{18B594D3-DF78-44F5-B080-B3D42DE38FEE}" presName="hierRoot1" presStyleCnt="0"/>
      <dgm:spPr/>
    </dgm:pt>
    <dgm:pt modelId="{AC26EA3E-5CC3-4E18-A9DA-E7490D47B67F}" type="pres">
      <dgm:prSet presAssocID="{18B594D3-DF78-44F5-B080-B3D42DE38FEE}" presName="composite" presStyleCnt="0"/>
      <dgm:spPr/>
    </dgm:pt>
    <dgm:pt modelId="{F12B8F38-BA4B-479F-AD40-E9611D2BF6BA}" type="pres">
      <dgm:prSet presAssocID="{18B594D3-DF78-44F5-B080-B3D42DE38FEE}" presName="background" presStyleLbl="node0" presStyleIdx="0" presStyleCnt="2"/>
      <dgm:spPr/>
    </dgm:pt>
    <dgm:pt modelId="{83B6D865-5537-4C77-947A-762967841ADD}" type="pres">
      <dgm:prSet presAssocID="{18B594D3-DF78-44F5-B080-B3D42DE38FEE}" presName="text" presStyleLbl="fgAcc0" presStyleIdx="0" presStyleCnt="2">
        <dgm:presLayoutVars>
          <dgm:chPref val="3"/>
        </dgm:presLayoutVars>
      </dgm:prSet>
      <dgm:spPr/>
    </dgm:pt>
    <dgm:pt modelId="{25EE73EB-F054-40AE-BC34-AD9889983E9C}" type="pres">
      <dgm:prSet presAssocID="{18B594D3-DF78-44F5-B080-B3D42DE38FEE}" presName="hierChild2" presStyleCnt="0"/>
      <dgm:spPr/>
    </dgm:pt>
    <dgm:pt modelId="{9FE4D045-F89E-4886-AB4E-B7FB36F79FB3}" type="pres">
      <dgm:prSet presAssocID="{927D3CA5-C04D-447B-8125-48AF1AE00626}" presName="hierRoot1" presStyleCnt="0"/>
      <dgm:spPr/>
    </dgm:pt>
    <dgm:pt modelId="{0F840107-5149-4666-B318-3CB67BFA439D}" type="pres">
      <dgm:prSet presAssocID="{927D3CA5-C04D-447B-8125-48AF1AE00626}" presName="composite" presStyleCnt="0"/>
      <dgm:spPr/>
    </dgm:pt>
    <dgm:pt modelId="{2F950F7C-4FF7-4348-8BC8-8BEFA985A865}" type="pres">
      <dgm:prSet presAssocID="{927D3CA5-C04D-447B-8125-48AF1AE00626}" presName="background" presStyleLbl="node0" presStyleIdx="1" presStyleCnt="2"/>
      <dgm:spPr/>
    </dgm:pt>
    <dgm:pt modelId="{42152593-620E-4BA4-B7B7-06E00C64830B}" type="pres">
      <dgm:prSet presAssocID="{927D3CA5-C04D-447B-8125-48AF1AE00626}" presName="text" presStyleLbl="fgAcc0" presStyleIdx="1" presStyleCnt="2">
        <dgm:presLayoutVars>
          <dgm:chPref val="3"/>
        </dgm:presLayoutVars>
      </dgm:prSet>
      <dgm:spPr/>
    </dgm:pt>
    <dgm:pt modelId="{FDA1BA47-2AD4-486D-A621-01A48EF0D94C}" type="pres">
      <dgm:prSet presAssocID="{927D3CA5-C04D-447B-8125-48AF1AE00626}" presName="hierChild2" presStyleCnt="0"/>
      <dgm:spPr/>
    </dgm:pt>
  </dgm:ptLst>
  <dgm:cxnLst>
    <dgm:cxn modelId="{C493A748-886E-4FE8-892D-CA02E08D271B}" type="presOf" srcId="{18B594D3-DF78-44F5-B080-B3D42DE38FEE}" destId="{83B6D865-5537-4C77-947A-762967841ADD}" srcOrd="0" destOrd="0" presId="urn:microsoft.com/office/officeart/2005/8/layout/hierarchy1"/>
    <dgm:cxn modelId="{E453EC91-A5FB-4875-B2EA-6F448AA5AB31}" srcId="{0AEF3677-B035-450E-859C-E2F0B393D0E5}" destId="{927D3CA5-C04D-447B-8125-48AF1AE00626}" srcOrd="1" destOrd="0" parTransId="{5BEF65F7-D580-4B4B-969A-C9F2AEAC4A15}" sibTransId="{2A355502-76C3-4BFE-A0F3-54DFB7C6343D}"/>
    <dgm:cxn modelId="{62355ECE-D11F-4590-9EB1-8454C67D22D9}" type="presOf" srcId="{927D3CA5-C04D-447B-8125-48AF1AE00626}" destId="{42152593-620E-4BA4-B7B7-06E00C64830B}" srcOrd="0" destOrd="0" presId="urn:microsoft.com/office/officeart/2005/8/layout/hierarchy1"/>
    <dgm:cxn modelId="{F83D7DE0-0697-4BBB-AD0C-89AE655950D1}" srcId="{0AEF3677-B035-450E-859C-E2F0B393D0E5}" destId="{18B594D3-DF78-44F5-B080-B3D42DE38FEE}" srcOrd="0" destOrd="0" parTransId="{F2F0B3D5-D027-4D19-8945-179603AE0244}" sibTransId="{F398A111-8AFC-49D1-A2FE-145DCEB60447}"/>
    <dgm:cxn modelId="{F4DC78E7-43E7-4281-B5E8-C4A9956F0971}" type="presOf" srcId="{0AEF3677-B035-450E-859C-E2F0B393D0E5}" destId="{CB7B35BB-A887-4317-8D68-F6CA46482CA5}" srcOrd="0" destOrd="0" presId="urn:microsoft.com/office/officeart/2005/8/layout/hierarchy1"/>
    <dgm:cxn modelId="{5DC80FBF-4739-48B9-A8C8-5E1C571DC05C}" type="presParOf" srcId="{CB7B35BB-A887-4317-8D68-F6CA46482CA5}" destId="{565E5719-9A64-42F5-A043-4005A23200CA}" srcOrd="0" destOrd="0" presId="urn:microsoft.com/office/officeart/2005/8/layout/hierarchy1"/>
    <dgm:cxn modelId="{053E1CF4-5E7A-4E5C-A854-9EA23BAFEE13}" type="presParOf" srcId="{565E5719-9A64-42F5-A043-4005A23200CA}" destId="{AC26EA3E-5CC3-4E18-A9DA-E7490D47B67F}" srcOrd="0" destOrd="0" presId="urn:microsoft.com/office/officeart/2005/8/layout/hierarchy1"/>
    <dgm:cxn modelId="{29DC37F8-0167-4CB7-8723-0E52800C650A}" type="presParOf" srcId="{AC26EA3E-5CC3-4E18-A9DA-E7490D47B67F}" destId="{F12B8F38-BA4B-479F-AD40-E9611D2BF6BA}" srcOrd="0" destOrd="0" presId="urn:microsoft.com/office/officeart/2005/8/layout/hierarchy1"/>
    <dgm:cxn modelId="{A0EE4377-A68D-4222-AC29-03B6FE838793}" type="presParOf" srcId="{AC26EA3E-5CC3-4E18-A9DA-E7490D47B67F}" destId="{83B6D865-5537-4C77-947A-762967841ADD}" srcOrd="1" destOrd="0" presId="urn:microsoft.com/office/officeart/2005/8/layout/hierarchy1"/>
    <dgm:cxn modelId="{C8788559-191A-441D-8B42-8541C7468B36}" type="presParOf" srcId="{565E5719-9A64-42F5-A043-4005A23200CA}" destId="{25EE73EB-F054-40AE-BC34-AD9889983E9C}" srcOrd="1" destOrd="0" presId="urn:microsoft.com/office/officeart/2005/8/layout/hierarchy1"/>
    <dgm:cxn modelId="{AD23EF4B-1611-4153-8C89-55F4FA5E0826}" type="presParOf" srcId="{CB7B35BB-A887-4317-8D68-F6CA46482CA5}" destId="{9FE4D045-F89E-4886-AB4E-B7FB36F79FB3}" srcOrd="1" destOrd="0" presId="urn:microsoft.com/office/officeart/2005/8/layout/hierarchy1"/>
    <dgm:cxn modelId="{3C443504-FBFA-4B64-B13B-52A49825302E}" type="presParOf" srcId="{9FE4D045-F89E-4886-AB4E-B7FB36F79FB3}" destId="{0F840107-5149-4666-B318-3CB67BFA439D}" srcOrd="0" destOrd="0" presId="urn:microsoft.com/office/officeart/2005/8/layout/hierarchy1"/>
    <dgm:cxn modelId="{CDE4ACF3-B460-4206-8D1B-E8B82157A23B}" type="presParOf" srcId="{0F840107-5149-4666-B318-3CB67BFA439D}" destId="{2F950F7C-4FF7-4348-8BC8-8BEFA985A865}" srcOrd="0" destOrd="0" presId="urn:microsoft.com/office/officeart/2005/8/layout/hierarchy1"/>
    <dgm:cxn modelId="{2DD17560-B2C8-413D-9BE8-0847773BFBB5}" type="presParOf" srcId="{0F840107-5149-4666-B318-3CB67BFA439D}" destId="{42152593-620E-4BA4-B7B7-06E00C64830B}" srcOrd="1" destOrd="0" presId="urn:microsoft.com/office/officeart/2005/8/layout/hierarchy1"/>
    <dgm:cxn modelId="{0732C722-5AEF-4A33-9F4E-37B8DC65FDBB}" type="presParOf" srcId="{9FE4D045-F89E-4886-AB4E-B7FB36F79FB3}" destId="{FDA1BA47-2AD4-486D-A621-01A48EF0D94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95BB7-2259-46B4-ACEB-914D11C5184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F96B7F0-8B4E-41B8-84A2-31BEE7D5D74D}">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Data Preprocessing</a:t>
          </a:r>
        </a:p>
      </dgm:t>
    </dgm:pt>
    <dgm:pt modelId="{83A4B16B-793D-49ED-8ACF-414428C0854B}" type="parTrans" cxnId="{AFED8900-70CF-4406-A300-9F68691BA5ED}">
      <dgm:prSet/>
      <dgm:spPr/>
      <dgm:t>
        <a:bodyPr/>
        <a:lstStyle/>
        <a:p>
          <a:endParaRPr lang="en-US"/>
        </a:p>
      </dgm:t>
    </dgm:pt>
    <dgm:pt modelId="{F2E9E063-2DB5-4A4A-A9C1-611F2BA33E43}" type="sibTrans" cxnId="{AFED8900-70CF-4406-A300-9F68691BA5ED}">
      <dgm:prSet/>
      <dgm:spPr/>
      <dgm:t>
        <a:bodyPr/>
        <a:lstStyle/>
        <a:p>
          <a:endParaRPr lang="en-US"/>
        </a:p>
      </dgm:t>
    </dgm:pt>
    <dgm:pt modelId="{3E6142ED-76F5-4B3A-8354-F4F226738AA4}">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Balancing Methods</a:t>
          </a:r>
        </a:p>
      </dgm:t>
    </dgm:pt>
    <dgm:pt modelId="{80949DC9-1391-4F35-AA67-29DF5745BAEA}" type="parTrans" cxnId="{6DCB10C2-91EB-4546-A21A-E8A57AD37121}">
      <dgm:prSet/>
      <dgm:spPr/>
      <dgm:t>
        <a:bodyPr/>
        <a:lstStyle/>
        <a:p>
          <a:endParaRPr lang="en-US"/>
        </a:p>
      </dgm:t>
    </dgm:pt>
    <dgm:pt modelId="{76D51352-744E-4E13-9144-2AB2F4380152}" type="sibTrans" cxnId="{6DCB10C2-91EB-4546-A21A-E8A57AD37121}">
      <dgm:prSet/>
      <dgm:spPr/>
      <dgm:t>
        <a:bodyPr/>
        <a:lstStyle/>
        <a:p>
          <a:endParaRPr lang="en-US"/>
        </a:p>
      </dgm:t>
    </dgm:pt>
    <dgm:pt modelId="{C390BA0C-4E8E-430B-AAC3-CE6B39C84CD3}">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Advanced Methods</a:t>
          </a:r>
        </a:p>
      </dgm:t>
    </dgm:pt>
    <dgm:pt modelId="{41AD70A3-68BD-4443-B2DA-4BB9614760B0}" type="parTrans" cxnId="{34FE9489-CC12-4270-A7B0-69E6C2231874}">
      <dgm:prSet/>
      <dgm:spPr/>
      <dgm:t>
        <a:bodyPr/>
        <a:lstStyle/>
        <a:p>
          <a:endParaRPr lang="en-US"/>
        </a:p>
      </dgm:t>
    </dgm:pt>
    <dgm:pt modelId="{4F6AE8D6-05FA-443C-9F4E-15BDF8FF4DAC}" type="sibTrans" cxnId="{34FE9489-CC12-4270-A7B0-69E6C2231874}">
      <dgm:prSet/>
      <dgm:spPr/>
      <dgm:t>
        <a:bodyPr/>
        <a:lstStyle/>
        <a:p>
          <a:endParaRPr lang="en-US"/>
        </a:p>
      </dgm:t>
    </dgm:pt>
    <dgm:pt modelId="{43CE0849-DA29-4251-8B7D-4CB54FF0CA5B}">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Ensemble Learning</a:t>
          </a:r>
        </a:p>
      </dgm:t>
    </dgm:pt>
    <dgm:pt modelId="{60DCBE63-C23C-4B81-8878-E323B61E464B}" type="parTrans" cxnId="{694A47D9-EBFF-4E4A-9F79-4E9E29DEF950}">
      <dgm:prSet/>
      <dgm:spPr/>
      <dgm:t>
        <a:bodyPr/>
        <a:lstStyle/>
        <a:p>
          <a:endParaRPr lang="en-US"/>
        </a:p>
      </dgm:t>
    </dgm:pt>
    <dgm:pt modelId="{F25208A9-2055-41B1-85B0-854BC2A53B18}" type="sibTrans" cxnId="{694A47D9-EBFF-4E4A-9F79-4E9E29DEF950}">
      <dgm:prSet/>
      <dgm:spPr/>
      <dgm:t>
        <a:bodyPr/>
        <a:lstStyle/>
        <a:p>
          <a:endParaRPr lang="en-US"/>
        </a:p>
      </dgm:t>
    </dgm:pt>
    <dgm:pt modelId="{FC1F16A8-7EED-4D78-B0A2-E2C0E54C5819}">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Transfer Learning</a:t>
          </a:r>
        </a:p>
      </dgm:t>
    </dgm:pt>
    <dgm:pt modelId="{D68130D8-31E4-40AE-AA4B-C6E888A19F85}" type="parTrans" cxnId="{4B76DF6B-903E-442D-A963-53467BF8F4CF}">
      <dgm:prSet/>
      <dgm:spPr/>
      <dgm:t>
        <a:bodyPr/>
        <a:lstStyle/>
        <a:p>
          <a:endParaRPr lang="en-US"/>
        </a:p>
      </dgm:t>
    </dgm:pt>
    <dgm:pt modelId="{23DB7BEF-FCCB-4131-8FDC-4239979A284E}" type="sibTrans" cxnId="{4B76DF6B-903E-442D-A963-53467BF8F4CF}">
      <dgm:prSet/>
      <dgm:spPr/>
      <dgm:t>
        <a:bodyPr/>
        <a:lstStyle/>
        <a:p>
          <a:endParaRPr lang="en-US"/>
        </a:p>
      </dgm:t>
    </dgm:pt>
    <dgm:pt modelId="{3F2EC75C-3267-4CA5-8F6C-22850031FEB9}">
      <dgm:prSet custT="1"/>
      <dgm:spPr/>
      <dgm:t>
        <a:bodyPr/>
        <a:lstStyle/>
        <a:p>
          <a:r>
            <a:rPr lang="en-US" sz="2400" dirty="0">
              <a:latin typeface="Calibri" panose="020F0502020204030204" pitchFamily="34" charset="0"/>
              <a:ea typeface="Calibri" panose="020F0502020204030204" pitchFamily="34" charset="0"/>
              <a:cs typeface="Calibri" panose="020F0502020204030204" pitchFamily="34" charset="0"/>
            </a:rPr>
            <a:t>Assessment Criteria</a:t>
          </a:r>
        </a:p>
      </dgm:t>
    </dgm:pt>
    <dgm:pt modelId="{FFD0F830-35D6-4969-ABB1-994DFFD5BFBE}" type="parTrans" cxnId="{E9A00A90-A657-4660-809D-42ADB8D0CA7D}">
      <dgm:prSet/>
      <dgm:spPr/>
      <dgm:t>
        <a:bodyPr/>
        <a:lstStyle/>
        <a:p>
          <a:endParaRPr lang="en-US"/>
        </a:p>
      </dgm:t>
    </dgm:pt>
    <dgm:pt modelId="{6D3ED266-75AC-41CC-86D0-1753E2ED62D3}" type="sibTrans" cxnId="{E9A00A90-A657-4660-809D-42ADB8D0CA7D}">
      <dgm:prSet/>
      <dgm:spPr/>
      <dgm:t>
        <a:bodyPr/>
        <a:lstStyle/>
        <a:p>
          <a:endParaRPr lang="en-US"/>
        </a:p>
      </dgm:t>
    </dgm:pt>
    <dgm:pt modelId="{F7FCDA34-1E30-45F6-8718-907600195DCE}" type="pres">
      <dgm:prSet presAssocID="{06295BB7-2259-46B4-ACEB-914D11C51843}" presName="linear" presStyleCnt="0">
        <dgm:presLayoutVars>
          <dgm:animLvl val="lvl"/>
          <dgm:resizeHandles val="exact"/>
        </dgm:presLayoutVars>
      </dgm:prSet>
      <dgm:spPr/>
    </dgm:pt>
    <dgm:pt modelId="{BF368629-BFF9-4A74-BFFC-C14A9FCA241F}" type="pres">
      <dgm:prSet presAssocID="{4F96B7F0-8B4E-41B8-84A2-31BEE7D5D74D}" presName="parentText" presStyleLbl="node1" presStyleIdx="0" presStyleCnt="6">
        <dgm:presLayoutVars>
          <dgm:chMax val="0"/>
          <dgm:bulletEnabled val="1"/>
        </dgm:presLayoutVars>
      </dgm:prSet>
      <dgm:spPr/>
    </dgm:pt>
    <dgm:pt modelId="{324DE172-2CE7-49E2-8FB2-F0A87AA6A30B}" type="pres">
      <dgm:prSet presAssocID="{F2E9E063-2DB5-4A4A-A9C1-611F2BA33E43}" presName="spacer" presStyleCnt="0"/>
      <dgm:spPr/>
    </dgm:pt>
    <dgm:pt modelId="{8A40EE90-623A-40EA-8FD5-EC2CBE928989}" type="pres">
      <dgm:prSet presAssocID="{3E6142ED-76F5-4B3A-8354-F4F226738AA4}" presName="parentText" presStyleLbl="node1" presStyleIdx="1" presStyleCnt="6">
        <dgm:presLayoutVars>
          <dgm:chMax val="0"/>
          <dgm:bulletEnabled val="1"/>
        </dgm:presLayoutVars>
      </dgm:prSet>
      <dgm:spPr/>
    </dgm:pt>
    <dgm:pt modelId="{BB8D83D8-4E5B-4E73-A4ED-78A2286E0069}" type="pres">
      <dgm:prSet presAssocID="{76D51352-744E-4E13-9144-2AB2F4380152}" presName="spacer" presStyleCnt="0"/>
      <dgm:spPr/>
    </dgm:pt>
    <dgm:pt modelId="{89896B6C-418F-44D8-92A2-70D8D8646BDA}" type="pres">
      <dgm:prSet presAssocID="{C390BA0C-4E8E-430B-AAC3-CE6B39C84CD3}" presName="parentText" presStyleLbl="node1" presStyleIdx="2" presStyleCnt="6">
        <dgm:presLayoutVars>
          <dgm:chMax val="0"/>
          <dgm:bulletEnabled val="1"/>
        </dgm:presLayoutVars>
      </dgm:prSet>
      <dgm:spPr/>
    </dgm:pt>
    <dgm:pt modelId="{0442CE3E-5977-42EF-9EAC-242D1507D122}" type="pres">
      <dgm:prSet presAssocID="{4F6AE8D6-05FA-443C-9F4E-15BDF8FF4DAC}" presName="spacer" presStyleCnt="0"/>
      <dgm:spPr/>
    </dgm:pt>
    <dgm:pt modelId="{6E17C900-8BC6-4F87-88FD-E58DA571874C}" type="pres">
      <dgm:prSet presAssocID="{43CE0849-DA29-4251-8B7D-4CB54FF0CA5B}" presName="parentText" presStyleLbl="node1" presStyleIdx="3" presStyleCnt="6">
        <dgm:presLayoutVars>
          <dgm:chMax val="0"/>
          <dgm:bulletEnabled val="1"/>
        </dgm:presLayoutVars>
      </dgm:prSet>
      <dgm:spPr/>
    </dgm:pt>
    <dgm:pt modelId="{FBC73CC0-668B-4734-986F-0D765417469C}" type="pres">
      <dgm:prSet presAssocID="{F25208A9-2055-41B1-85B0-854BC2A53B18}" presName="spacer" presStyleCnt="0"/>
      <dgm:spPr/>
    </dgm:pt>
    <dgm:pt modelId="{28B275A2-C363-4008-B7A7-060C0E9371D9}" type="pres">
      <dgm:prSet presAssocID="{FC1F16A8-7EED-4D78-B0A2-E2C0E54C5819}" presName="parentText" presStyleLbl="node1" presStyleIdx="4" presStyleCnt="6">
        <dgm:presLayoutVars>
          <dgm:chMax val="0"/>
          <dgm:bulletEnabled val="1"/>
        </dgm:presLayoutVars>
      </dgm:prSet>
      <dgm:spPr/>
    </dgm:pt>
    <dgm:pt modelId="{5748D3A3-2CEF-415F-87BF-E9AE770A3F2D}" type="pres">
      <dgm:prSet presAssocID="{23DB7BEF-FCCB-4131-8FDC-4239979A284E}" presName="spacer" presStyleCnt="0"/>
      <dgm:spPr/>
    </dgm:pt>
    <dgm:pt modelId="{D1DD60C1-B6C0-4603-957C-2DEC3AB3B5F0}" type="pres">
      <dgm:prSet presAssocID="{3F2EC75C-3267-4CA5-8F6C-22850031FEB9}" presName="parentText" presStyleLbl="node1" presStyleIdx="5" presStyleCnt="6">
        <dgm:presLayoutVars>
          <dgm:chMax val="0"/>
          <dgm:bulletEnabled val="1"/>
        </dgm:presLayoutVars>
      </dgm:prSet>
      <dgm:spPr/>
    </dgm:pt>
  </dgm:ptLst>
  <dgm:cxnLst>
    <dgm:cxn modelId="{AFED8900-70CF-4406-A300-9F68691BA5ED}" srcId="{06295BB7-2259-46B4-ACEB-914D11C51843}" destId="{4F96B7F0-8B4E-41B8-84A2-31BEE7D5D74D}" srcOrd="0" destOrd="0" parTransId="{83A4B16B-793D-49ED-8ACF-414428C0854B}" sibTransId="{F2E9E063-2DB5-4A4A-A9C1-611F2BA33E43}"/>
    <dgm:cxn modelId="{F800F738-D689-4D0C-B53A-AF1449AB36E7}" type="presOf" srcId="{43CE0849-DA29-4251-8B7D-4CB54FF0CA5B}" destId="{6E17C900-8BC6-4F87-88FD-E58DA571874C}" srcOrd="0" destOrd="0" presId="urn:microsoft.com/office/officeart/2005/8/layout/vList2"/>
    <dgm:cxn modelId="{BCC39E3C-AAC0-444F-B82E-63A0043A444B}" type="presOf" srcId="{3F2EC75C-3267-4CA5-8F6C-22850031FEB9}" destId="{D1DD60C1-B6C0-4603-957C-2DEC3AB3B5F0}" srcOrd="0" destOrd="0" presId="urn:microsoft.com/office/officeart/2005/8/layout/vList2"/>
    <dgm:cxn modelId="{4B76DF6B-903E-442D-A963-53467BF8F4CF}" srcId="{06295BB7-2259-46B4-ACEB-914D11C51843}" destId="{FC1F16A8-7EED-4D78-B0A2-E2C0E54C5819}" srcOrd="4" destOrd="0" parTransId="{D68130D8-31E4-40AE-AA4B-C6E888A19F85}" sibTransId="{23DB7BEF-FCCB-4131-8FDC-4239979A284E}"/>
    <dgm:cxn modelId="{1EE17275-2644-4E06-B5EF-C37BC76EC5A1}" type="presOf" srcId="{4F96B7F0-8B4E-41B8-84A2-31BEE7D5D74D}" destId="{BF368629-BFF9-4A74-BFFC-C14A9FCA241F}" srcOrd="0" destOrd="0" presId="urn:microsoft.com/office/officeart/2005/8/layout/vList2"/>
    <dgm:cxn modelId="{3E442378-4FE6-4996-B0F5-D609D250A81B}" type="presOf" srcId="{FC1F16A8-7EED-4D78-B0A2-E2C0E54C5819}" destId="{28B275A2-C363-4008-B7A7-060C0E9371D9}" srcOrd="0" destOrd="0" presId="urn:microsoft.com/office/officeart/2005/8/layout/vList2"/>
    <dgm:cxn modelId="{34FE9489-CC12-4270-A7B0-69E6C2231874}" srcId="{06295BB7-2259-46B4-ACEB-914D11C51843}" destId="{C390BA0C-4E8E-430B-AAC3-CE6B39C84CD3}" srcOrd="2" destOrd="0" parTransId="{41AD70A3-68BD-4443-B2DA-4BB9614760B0}" sibTransId="{4F6AE8D6-05FA-443C-9F4E-15BDF8FF4DAC}"/>
    <dgm:cxn modelId="{E9A00A90-A657-4660-809D-42ADB8D0CA7D}" srcId="{06295BB7-2259-46B4-ACEB-914D11C51843}" destId="{3F2EC75C-3267-4CA5-8F6C-22850031FEB9}" srcOrd="5" destOrd="0" parTransId="{FFD0F830-35D6-4969-ABB1-994DFFD5BFBE}" sibTransId="{6D3ED266-75AC-41CC-86D0-1753E2ED62D3}"/>
    <dgm:cxn modelId="{E7C0D397-9619-4007-ACFE-BF85F06D3F94}" type="presOf" srcId="{3E6142ED-76F5-4B3A-8354-F4F226738AA4}" destId="{8A40EE90-623A-40EA-8FD5-EC2CBE928989}" srcOrd="0" destOrd="0" presId="urn:microsoft.com/office/officeart/2005/8/layout/vList2"/>
    <dgm:cxn modelId="{D763DEB6-93A9-48FB-B1BB-740A1CD371D6}" type="presOf" srcId="{C390BA0C-4E8E-430B-AAC3-CE6B39C84CD3}" destId="{89896B6C-418F-44D8-92A2-70D8D8646BDA}" srcOrd="0" destOrd="0" presId="urn:microsoft.com/office/officeart/2005/8/layout/vList2"/>
    <dgm:cxn modelId="{6DCB10C2-91EB-4546-A21A-E8A57AD37121}" srcId="{06295BB7-2259-46B4-ACEB-914D11C51843}" destId="{3E6142ED-76F5-4B3A-8354-F4F226738AA4}" srcOrd="1" destOrd="0" parTransId="{80949DC9-1391-4F35-AA67-29DF5745BAEA}" sibTransId="{76D51352-744E-4E13-9144-2AB2F4380152}"/>
    <dgm:cxn modelId="{E8D9C8D0-5B5C-49A4-B2A5-60FEFCFC9A31}" type="presOf" srcId="{06295BB7-2259-46B4-ACEB-914D11C51843}" destId="{F7FCDA34-1E30-45F6-8718-907600195DCE}" srcOrd="0" destOrd="0" presId="urn:microsoft.com/office/officeart/2005/8/layout/vList2"/>
    <dgm:cxn modelId="{694A47D9-EBFF-4E4A-9F79-4E9E29DEF950}" srcId="{06295BB7-2259-46B4-ACEB-914D11C51843}" destId="{43CE0849-DA29-4251-8B7D-4CB54FF0CA5B}" srcOrd="3" destOrd="0" parTransId="{60DCBE63-C23C-4B81-8878-E323B61E464B}" sibTransId="{F25208A9-2055-41B1-85B0-854BC2A53B18}"/>
    <dgm:cxn modelId="{DDAEC478-2429-4464-A383-914FF598E776}" type="presParOf" srcId="{F7FCDA34-1E30-45F6-8718-907600195DCE}" destId="{BF368629-BFF9-4A74-BFFC-C14A9FCA241F}" srcOrd="0" destOrd="0" presId="urn:microsoft.com/office/officeart/2005/8/layout/vList2"/>
    <dgm:cxn modelId="{CB325D3E-313C-4908-9457-889A857FC111}" type="presParOf" srcId="{F7FCDA34-1E30-45F6-8718-907600195DCE}" destId="{324DE172-2CE7-49E2-8FB2-F0A87AA6A30B}" srcOrd="1" destOrd="0" presId="urn:microsoft.com/office/officeart/2005/8/layout/vList2"/>
    <dgm:cxn modelId="{9BDB7F62-465A-4920-8E3B-9CFDC7A042AB}" type="presParOf" srcId="{F7FCDA34-1E30-45F6-8718-907600195DCE}" destId="{8A40EE90-623A-40EA-8FD5-EC2CBE928989}" srcOrd="2" destOrd="0" presId="urn:microsoft.com/office/officeart/2005/8/layout/vList2"/>
    <dgm:cxn modelId="{5E21C51D-B39B-4920-8CE9-9884A675E388}" type="presParOf" srcId="{F7FCDA34-1E30-45F6-8718-907600195DCE}" destId="{BB8D83D8-4E5B-4E73-A4ED-78A2286E0069}" srcOrd="3" destOrd="0" presId="urn:microsoft.com/office/officeart/2005/8/layout/vList2"/>
    <dgm:cxn modelId="{5A7F6BCD-4D53-41CD-95CC-3B385C6600A2}" type="presParOf" srcId="{F7FCDA34-1E30-45F6-8718-907600195DCE}" destId="{89896B6C-418F-44D8-92A2-70D8D8646BDA}" srcOrd="4" destOrd="0" presId="urn:microsoft.com/office/officeart/2005/8/layout/vList2"/>
    <dgm:cxn modelId="{9EACA646-8C43-4C29-BE23-98942E52538B}" type="presParOf" srcId="{F7FCDA34-1E30-45F6-8718-907600195DCE}" destId="{0442CE3E-5977-42EF-9EAC-242D1507D122}" srcOrd="5" destOrd="0" presId="urn:microsoft.com/office/officeart/2005/8/layout/vList2"/>
    <dgm:cxn modelId="{E491AA30-9E71-4D06-828A-E51C4E859441}" type="presParOf" srcId="{F7FCDA34-1E30-45F6-8718-907600195DCE}" destId="{6E17C900-8BC6-4F87-88FD-E58DA571874C}" srcOrd="6" destOrd="0" presId="urn:microsoft.com/office/officeart/2005/8/layout/vList2"/>
    <dgm:cxn modelId="{A0F8CAFB-A35D-43A3-A80E-8E62EC39E2DA}" type="presParOf" srcId="{F7FCDA34-1E30-45F6-8718-907600195DCE}" destId="{FBC73CC0-668B-4734-986F-0D765417469C}" srcOrd="7" destOrd="0" presId="urn:microsoft.com/office/officeart/2005/8/layout/vList2"/>
    <dgm:cxn modelId="{A4D2974B-9742-448F-8E46-B93A5296C767}" type="presParOf" srcId="{F7FCDA34-1E30-45F6-8718-907600195DCE}" destId="{28B275A2-C363-4008-B7A7-060C0E9371D9}" srcOrd="8" destOrd="0" presId="urn:microsoft.com/office/officeart/2005/8/layout/vList2"/>
    <dgm:cxn modelId="{BDDF379A-C823-44D9-AA88-E7A9812F903D}" type="presParOf" srcId="{F7FCDA34-1E30-45F6-8718-907600195DCE}" destId="{5748D3A3-2CEF-415F-87BF-E9AE770A3F2D}" srcOrd="9" destOrd="0" presId="urn:microsoft.com/office/officeart/2005/8/layout/vList2"/>
    <dgm:cxn modelId="{63FC6639-0FA6-4221-A65D-F50619F17249}" type="presParOf" srcId="{F7FCDA34-1E30-45F6-8718-907600195DCE}" destId="{D1DD60C1-B6C0-4603-957C-2DEC3AB3B5F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B8F38-BA4B-479F-AD40-E9611D2BF6BA}">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B6D865-5537-4C77-947A-762967841ADD}">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Calibri" panose="020F0502020204030204" pitchFamily="34" charset="0"/>
              <a:ea typeface="Calibri" panose="020F0502020204030204" pitchFamily="34" charset="0"/>
              <a:cs typeface="Calibri" panose="020F0502020204030204" pitchFamily="34" charset="0"/>
            </a:rPr>
            <a:t>Definition</a:t>
          </a:r>
          <a:r>
            <a:rPr lang="en-US" sz="2400" kern="1200" dirty="0">
              <a:latin typeface="Calibri" panose="020F0502020204030204" pitchFamily="34" charset="0"/>
              <a:ea typeface="Calibri" panose="020F0502020204030204" pitchFamily="34" charset="0"/>
              <a:cs typeface="Calibri" panose="020F0502020204030204" pitchFamily="34" charset="0"/>
            </a:rPr>
            <a:t>: </a:t>
          </a:r>
          <a:r>
            <a:rPr lang="en-US" sz="2400" b="0" i="0" kern="1200" dirty="0">
              <a:latin typeface="Calibri" panose="020F0502020204030204" pitchFamily="34" charset="0"/>
              <a:ea typeface="Calibri" panose="020F0502020204030204" pitchFamily="34" charset="0"/>
              <a:cs typeface="Calibri" panose="020F0502020204030204" pitchFamily="34" charset="0"/>
            </a:rPr>
            <a:t>Sentiment analysis </a:t>
          </a:r>
          <a:r>
            <a:rPr lang="en-US" sz="2400" kern="1200" dirty="0">
              <a:latin typeface="Calibri" panose="020F0502020204030204" pitchFamily="34" charset="0"/>
              <a:ea typeface="Calibri" panose="020F0502020204030204" pitchFamily="34" charset="0"/>
              <a:cs typeface="Calibri" panose="020F0502020204030204" pitchFamily="34" charset="0"/>
            </a:rPr>
            <a:t>leverages </a:t>
          </a:r>
          <a:r>
            <a:rPr lang="en-US" sz="2400" b="0" i="0" kern="1200" dirty="0">
              <a:latin typeface="Calibri" panose="020F0502020204030204" pitchFamily="34" charset="0"/>
              <a:ea typeface="Calibri" panose="020F0502020204030204" pitchFamily="34" charset="0"/>
              <a:cs typeface="Calibri" panose="020F0502020204030204" pitchFamily="34" charset="0"/>
            </a:rPr>
            <a:t>NLP and </a:t>
          </a:r>
          <a:r>
            <a:rPr lang="en-US" sz="2400" kern="1200" dirty="0">
              <a:latin typeface="Calibri" panose="020F0502020204030204" pitchFamily="34" charset="0"/>
              <a:ea typeface="Calibri" panose="020F0502020204030204" pitchFamily="34" charset="0"/>
              <a:cs typeface="Calibri" panose="020F0502020204030204" pitchFamily="34" charset="0"/>
            </a:rPr>
            <a:t>ML </a:t>
          </a:r>
          <a:r>
            <a:rPr lang="en-US" sz="2400" b="0" i="0" kern="1200" dirty="0">
              <a:latin typeface="Calibri" panose="020F0502020204030204" pitchFamily="34" charset="0"/>
              <a:ea typeface="Calibri" panose="020F0502020204030204" pitchFamily="34" charset="0"/>
              <a:cs typeface="Calibri" panose="020F0502020204030204" pitchFamily="34" charset="0"/>
            </a:rPr>
            <a:t>to </a:t>
          </a:r>
          <a:r>
            <a:rPr lang="en-US" sz="2400" kern="1200" dirty="0">
              <a:latin typeface="Calibri" panose="020F0502020204030204" pitchFamily="34" charset="0"/>
              <a:ea typeface="Calibri" panose="020F0502020204030204" pitchFamily="34" charset="0"/>
              <a:cs typeface="Calibri" panose="020F0502020204030204" pitchFamily="34" charset="0"/>
            </a:rPr>
            <a:t>categorize </a:t>
          </a:r>
          <a:r>
            <a:rPr lang="en-US" sz="2400" b="0" i="0" kern="1200" dirty="0">
              <a:latin typeface="Calibri" panose="020F0502020204030204" pitchFamily="34" charset="0"/>
              <a:ea typeface="Calibri" panose="020F0502020204030204" pitchFamily="34" charset="0"/>
              <a:cs typeface="Calibri" panose="020F0502020204030204" pitchFamily="34" charset="0"/>
            </a:rPr>
            <a:t>emotions in text </a:t>
          </a:r>
          <a:r>
            <a:rPr lang="en-US" sz="2400" kern="1200" dirty="0">
              <a:latin typeface="Calibri" panose="020F0502020204030204" pitchFamily="34" charset="0"/>
              <a:ea typeface="Calibri" panose="020F0502020204030204" pitchFamily="34" charset="0"/>
              <a:cs typeface="Calibri" panose="020F0502020204030204" pitchFamily="34" charset="0"/>
            </a:rPr>
            <a:t>data as </a:t>
          </a:r>
          <a:r>
            <a:rPr lang="en-US" sz="2400" b="0" i="0" kern="1200" dirty="0">
              <a:latin typeface="Calibri" panose="020F0502020204030204" pitchFamily="34" charset="0"/>
              <a:ea typeface="Calibri" panose="020F0502020204030204" pitchFamily="34" charset="0"/>
              <a:cs typeface="Calibri" panose="020F0502020204030204" pitchFamily="34" charset="0"/>
            </a:rPr>
            <a:t>positive, negative, or neutral.</a:t>
          </a:r>
          <a:endParaRPr lang="en-US" sz="2400" kern="1200" dirty="0">
            <a:latin typeface="Calibri" panose="020F0502020204030204" pitchFamily="34" charset="0"/>
            <a:ea typeface="Calibri" panose="020F0502020204030204" pitchFamily="34" charset="0"/>
            <a:cs typeface="Calibri" panose="020F0502020204030204" pitchFamily="34" charset="0"/>
          </a:endParaRPr>
        </a:p>
      </dsp:txBody>
      <dsp:txXfrm>
        <a:off x="585701" y="1066737"/>
        <a:ext cx="4337991" cy="2693452"/>
      </dsp:txXfrm>
    </dsp:sp>
    <dsp:sp modelId="{2F950F7C-4FF7-4348-8BC8-8BEFA985A865}">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152593-620E-4BA4-B7B7-06E00C64830B}">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latin typeface="Calibri" panose="020F0502020204030204" pitchFamily="34" charset="0"/>
              <a:ea typeface="Calibri" panose="020F0502020204030204" pitchFamily="34" charset="0"/>
              <a:cs typeface="Calibri" panose="020F0502020204030204" pitchFamily="34" charset="0"/>
            </a:rPr>
            <a:t>Objective</a:t>
          </a:r>
          <a:r>
            <a:rPr lang="en-US" sz="2400" kern="1200" dirty="0">
              <a:latin typeface="Calibri" panose="020F0502020204030204" pitchFamily="34" charset="0"/>
              <a:ea typeface="Calibri" panose="020F0502020204030204" pitchFamily="34" charset="0"/>
              <a:cs typeface="Calibri" panose="020F0502020204030204" pitchFamily="34" charset="0"/>
            </a:rPr>
            <a:t>: Identify public sentiment patterns to inform business decisions, improve customer service, and analyze trends.</a:t>
          </a:r>
        </a:p>
      </dsp:txBody>
      <dsp:txXfrm>
        <a:off x="6092527" y="1066737"/>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68629-BFF9-4A74-BFFC-C14A9FCA241F}">
      <dsp:nvSpPr>
        <dsp:cNvPr id="0" name=""/>
        <dsp:cNvSpPr/>
      </dsp:nvSpPr>
      <dsp:spPr>
        <a:xfrm>
          <a:off x="0" y="57044"/>
          <a:ext cx="6253721" cy="7300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Data Preprocessing</a:t>
          </a:r>
        </a:p>
      </dsp:txBody>
      <dsp:txXfrm>
        <a:off x="35640" y="92684"/>
        <a:ext cx="6182441" cy="658800"/>
      </dsp:txXfrm>
    </dsp:sp>
    <dsp:sp modelId="{8A40EE90-623A-40EA-8FD5-EC2CBE928989}">
      <dsp:nvSpPr>
        <dsp:cNvPr id="0" name=""/>
        <dsp:cNvSpPr/>
      </dsp:nvSpPr>
      <dsp:spPr>
        <a:xfrm>
          <a:off x="0" y="899444"/>
          <a:ext cx="6253721" cy="730080"/>
        </a:xfrm>
        <a:prstGeom prst="round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Balancing Methods</a:t>
          </a:r>
        </a:p>
      </dsp:txBody>
      <dsp:txXfrm>
        <a:off x="35640" y="935084"/>
        <a:ext cx="6182441" cy="658800"/>
      </dsp:txXfrm>
    </dsp:sp>
    <dsp:sp modelId="{89896B6C-418F-44D8-92A2-70D8D8646BDA}">
      <dsp:nvSpPr>
        <dsp:cNvPr id="0" name=""/>
        <dsp:cNvSpPr/>
      </dsp:nvSpPr>
      <dsp:spPr>
        <a:xfrm>
          <a:off x="0" y="1741844"/>
          <a:ext cx="6253721" cy="730080"/>
        </a:xfrm>
        <a:prstGeom prst="round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Advanced Methods</a:t>
          </a:r>
        </a:p>
      </dsp:txBody>
      <dsp:txXfrm>
        <a:off x="35640" y="1777484"/>
        <a:ext cx="6182441" cy="658800"/>
      </dsp:txXfrm>
    </dsp:sp>
    <dsp:sp modelId="{6E17C900-8BC6-4F87-88FD-E58DA571874C}">
      <dsp:nvSpPr>
        <dsp:cNvPr id="0" name=""/>
        <dsp:cNvSpPr/>
      </dsp:nvSpPr>
      <dsp:spPr>
        <a:xfrm>
          <a:off x="0" y="2584245"/>
          <a:ext cx="6253721" cy="730080"/>
        </a:xfrm>
        <a:prstGeom prst="round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Ensemble Learning</a:t>
          </a:r>
        </a:p>
      </dsp:txBody>
      <dsp:txXfrm>
        <a:off x="35640" y="2619885"/>
        <a:ext cx="6182441" cy="658800"/>
      </dsp:txXfrm>
    </dsp:sp>
    <dsp:sp modelId="{28B275A2-C363-4008-B7A7-060C0E9371D9}">
      <dsp:nvSpPr>
        <dsp:cNvPr id="0" name=""/>
        <dsp:cNvSpPr/>
      </dsp:nvSpPr>
      <dsp:spPr>
        <a:xfrm>
          <a:off x="0" y="3426645"/>
          <a:ext cx="6253721" cy="730080"/>
        </a:xfrm>
        <a:prstGeom prst="round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Transfer Learning</a:t>
          </a:r>
        </a:p>
      </dsp:txBody>
      <dsp:txXfrm>
        <a:off x="35640" y="3462285"/>
        <a:ext cx="6182441" cy="658800"/>
      </dsp:txXfrm>
    </dsp:sp>
    <dsp:sp modelId="{D1DD60C1-B6C0-4603-957C-2DEC3AB3B5F0}">
      <dsp:nvSpPr>
        <dsp:cNvPr id="0" name=""/>
        <dsp:cNvSpPr/>
      </dsp:nvSpPr>
      <dsp:spPr>
        <a:xfrm>
          <a:off x="0" y="4269045"/>
          <a:ext cx="6253721" cy="7300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libri" panose="020F0502020204030204" pitchFamily="34" charset="0"/>
              <a:ea typeface="Calibri" panose="020F0502020204030204" pitchFamily="34" charset="0"/>
              <a:cs typeface="Calibri" panose="020F0502020204030204" pitchFamily="34" charset="0"/>
            </a:rPr>
            <a:t>Assessment Criteria</a:t>
          </a:r>
        </a:p>
      </dsp:txBody>
      <dsp:txXfrm>
        <a:off x="35640" y="4304685"/>
        <a:ext cx="6182441" cy="658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26360-4488-437B-8F8B-0C05862F4CB2}"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CB7B1-58B4-4F7B-AF2C-4EF63DD725D9}" type="slidenum">
              <a:rPr lang="en-US" smtClean="0"/>
              <a:t>‹#›</a:t>
            </a:fld>
            <a:endParaRPr lang="en-US"/>
          </a:p>
        </p:txBody>
      </p:sp>
    </p:spTree>
    <p:extLst>
      <p:ext uri="{BB962C8B-B14F-4D97-AF65-F5344CB8AC3E}">
        <p14:creationId xmlns:p14="http://schemas.microsoft.com/office/powerpoint/2010/main" val="188503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C34CB7B1-58B4-4F7B-AF2C-4EF63DD725D9}" type="slidenum">
              <a:rPr lang="en-US" smtClean="0"/>
              <a:t>1</a:t>
            </a:fld>
            <a:endParaRPr lang="en-US"/>
          </a:p>
        </p:txBody>
      </p:sp>
    </p:spTree>
    <p:extLst>
      <p:ext uri="{BB962C8B-B14F-4D97-AF65-F5344CB8AC3E}">
        <p14:creationId xmlns:p14="http://schemas.microsoft.com/office/powerpoint/2010/main" val="320010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AF1D-6084-E45E-460F-E2804B44A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A341FD-A2E6-A4AE-21A4-EC89D2E85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70655F-EEE4-ADB3-C41E-B9D6C997CD21}"/>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30069AEC-8122-5072-0EF7-B257353BC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AA954-1620-A816-2D5A-50F8273D59A1}"/>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339920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23B2-7127-A3EF-9945-9ABB284848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B50E91-86A6-0D84-6341-A6AA46AE6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C6A23-374A-0045-FDA8-EE93A6894E9A}"/>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B5AE0CB0-A02D-193A-5D28-2C947893C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22001-9B57-2DE8-80B3-B1ED99D118D6}"/>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4281368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BD9126-7105-DD01-7166-41A14AD383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630028-5145-408D-2502-EA02FEE9E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F6618-D99F-57A9-7738-CC0224C2DB22}"/>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2298F596-0CD5-D178-A29B-2F4348313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EF5A7-DF84-1C32-44A7-89335A08A4D1}"/>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3354198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F4DE-7028-E3DB-F46D-2C28710E97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E86FC8-652D-4D1A-22A8-7A96D44B1F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0AD8D-B2A5-35FC-2F89-6A94A4B4CA1B}"/>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6FC11310-5DFD-DDBE-5EDC-C775DF356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87B24-B8CA-6086-5999-5C61197CE66F}"/>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241383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C49A-48CF-CB92-23A8-EE37D3447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00CB4-5527-80DA-F534-C38D7E8272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C2046C-E24A-DA74-7A78-76C194320458}"/>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593BE0BD-797E-D17F-30BB-E9AD269A5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F7C83-EF8D-75CA-E002-3E730FC22F7B}"/>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148399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DACF-2D50-8615-895F-8E876304C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DCA89-E6C5-7D20-D130-41000A6A7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F43E01-9C81-8A53-7707-38D8F7030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B4CFD-6C5A-EC4D-C1F3-6C25C64538A5}"/>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6" name="Footer Placeholder 5">
            <a:extLst>
              <a:ext uri="{FF2B5EF4-FFF2-40B4-BE49-F238E27FC236}">
                <a16:creationId xmlns:a16="http://schemas.microsoft.com/office/drawing/2014/main" id="{8FCD70DA-6780-30CA-01ED-72FB99417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0A6CC-1BFB-529E-2186-B6E2FB1F0FA5}"/>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318576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34E5-12E1-4313-292B-92397081CA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CEDA7-5845-71C5-73FE-20BBC28258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46BF8-A03C-7A4B-3F65-22803365B3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8CBAE-6F10-CFE7-952B-8338CFFAE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075AE-3667-C512-E27F-B89DFA95A6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C52E7-EE96-0989-11BC-D27D199604D1}"/>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8" name="Footer Placeholder 7">
            <a:extLst>
              <a:ext uri="{FF2B5EF4-FFF2-40B4-BE49-F238E27FC236}">
                <a16:creationId xmlns:a16="http://schemas.microsoft.com/office/drawing/2014/main" id="{A06792D5-1B87-6E48-9CED-0A2C6214C3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5AC2A9-20FF-A1CF-10DB-CB9E10AEF712}"/>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3905270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A341-904C-8769-6E7C-66F4164AFD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FA238-319A-3062-1B8E-F8584D7ED92A}"/>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4" name="Footer Placeholder 3">
            <a:extLst>
              <a:ext uri="{FF2B5EF4-FFF2-40B4-BE49-F238E27FC236}">
                <a16:creationId xmlns:a16="http://schemas.microsoft.com/office/drawing/2014/main" id="{0CBDF0B9-82A9-1CB7-C9BC-6875FBB66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075283-D746-935D-7E2E-68C2FC1588F3}"/>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263919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FBEA8A-F773-4EF6-3247-A7564FA739E9}"/>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3" name="Footer Placeholder 2">
            <a:extLst>
              <a:ext uri="{FF2B5EF4-FFF2-40B4-BE49-F238E27FC236}">
                <a16:creationId xmlns:a16="http://schemas.microsoft.com/office/drawing/2014/main" id="{D70B88CC-5402-EE1C-F3EE-D11187A00E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504911-C541-5CC9-EB09-227BDA593ADC}"/>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1874977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614C-697B-C9F2-EA67-DFF965B58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85C0E-0BB3-B80B-6C7D-159412BD7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BDCFD8-A6E4-D621-2A99-A91D3398C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8C01B-D95C-EDFD-8CC7-1F771C2D5352}"/>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6" name="Footer Placeholder 5">
            <a:extLst>
              <a:ext uri="{FF2B5EF4-FFF2-40B4-BE49-F238E27FC236}">
                <a16:creationId xmlns:a16="http://schemas.microsoft.com/office/drawing/2014/main" id="{C7641F09-45FA-FA1C-F9C9-1BACB5ADFC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A4A5-F1B1-3F17-C652-5E4DD96C881E}"/>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21230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E0D9-E046-6921-91CC-EAA3E8C2D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508AB5-7A9E-54B4-1EF1-F0EFDD36D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C4B9-2200-BD5C-B206-A4BFA4FE6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7C5807-31D5-30E7-3EB9-ECA5B9CA727B}"/>
              </a:ext>
            </a:extLst>
          </p:cNvPr>
          <p:cNvSpPr>
            <a:spLocks noGrp="1"/>
          </p:cNvSpPr>
          <p:nvPr>
            <p:ph type="dt" sz="half" idx="10"/>
          </p:nvPr>
        </p:nvSpPr>
        <p:spPr/>
        <p:txBody>
          <a:bodyPr/>
          <a:lstStyle/>
          <a:p>
            <a:fld id="{6AAA7C84-9234-4AC9-994B-98A25E3F037E}" type="datetimeFigureOut">
              <a:rPr lang="en-US" smtClean="0"/>
              <a:t>11/26/2024</a:t>
            </a:fld>
            <a:endParaRPr lang="en-US"/>
          </a:p>
        </p:txBody>
      </p:sp>
      <p:sp>
        <p:nvSpPr>
          <p:cNvPr id="6" name="Footer Placeholder 5">
            <a:extLst>
              <a:ext uri="{FF2B5EF4-FFF2-40B4-BE49-F238E27FC236}">
                <a16:creationId xmlns:a16="http://schemas.microsoft.com/office/drawing/2014/main" id="{A48B1243-BD2A-A6CE-F68E-B23B96A86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3D6C6-D976-94BB-3581-9407A8AC1349}"/>
              </a:ext>
            </a:extLst>
          </p:cNvPr>
          <p:cNvSpPr>
            <a:spLocks noGrp="1"/>
          </p:cNvSpPr>
          <p:nvPr>
            <p:ph type="sldNum" sz="quarter" idx="12"/>
          </p:nvPr>
        </p:nvSpPr>
        <p:spPr/>
        <p:txBody>
          <a:bodyPr/>
          <a:lstStyle/>
          <a:p>
            <a:fld id="{4745E996-84DE-4AD6-B6A3-0396E8818EF9}" type="slidenum">
              <a:rPr lang="en-US" smtClean="0"/>
              <a:t>‹#›</a:t>
            </a:fld>
            <a:endParaRPr lang="en-US"/>
          </a:p>
        </p:txBody>
      </p:sp>
    </p:spTree>
    <p:extLst>
      <p:ext uri="{BB962C8B-B14F-4D97-AF65-F5344CB8AC3E}">
        <p14:creationId xmlns:p14="http://schemas.microsoft.com/office/powerpoint/2010/main" val="355031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CC22C-6473-BB2F-3A19-78BB46CA9F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5A19F0-32AF-1B7F-15C3-1DB20501DD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6BBAD-CF85-35FF-5A79-4C9B71C355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AA7C84-9234-4AC9-994B-98A25E3F037E}" type="datetimeFigureOut">
              <a:rPr lang="en-US" smtClean="0"/>
              <a:t>11/26/2024</a:t>
            </a:fld>
            <a:endParaRPr lang="en-US"/>
          </a:p>
        </p:txBody>
      </p:sp>
      <p:sp>
        <p:nvSpPr>
          <p:cNvPr id="5" name="Footer Placeholder 4">
            <a:extLst>
              <a:ext uri="{FF2B5EF4-FFF2-40B4-BE49-F238E27FC236}">
                <a16:creationId xmlns:a16="http://schemas.microsoft.com/office/drawing/2014/main" id="{7FA373B4-80D9-989E-81FE-21A905D8C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A8E9C6-EFAF-50BD-BCD8-F7FA36489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45E996-84DE-4AD6-B6A3-0396E8818EF9}" type="slidenum">
              <a:rPr lang="en-US" smtClean="0"/>
              <a:t>‹#›</a:t>
            </a:fld>
            <a:endParaRPr lang="en-US"/>
          </a:p>
        </p:txBody>
      </p:sp>
    </p:spTree>
    <p:extLst>
      <p:ext uri="{BB962C8B-B14F-4D97-AF65-F5344CB8AC3E}">
        <p14:creationId xmlns:p14="http://schemas.microsoft.com/office/powerpoint/2010/main" val="3059178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video.kent.edu/media/DMT+demo/1_elbc5ttm" TargetMode="External"/><Relationship Id="rId2" Type="http://schemas.openxmlformats.org/officeDocument/2006/relationships/hyperlink" Target="https://video.kent.edu/media/Group-6_DMT_PPT/1_p9ldszpg"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53BB2-8A9E-2A9E-A594-C64B65B99A71}"/>
              </a:ext>
            </a:extLst>
          </p:cNvPr>
          <p:cNvSpPr>
            <a:spLocks noGrp="1"/>
          </p:cNvSpPr>
          <p:nvPr>
            <p:ph type="ctrTitle"/>
          </p:nvPr>
        </p:nvSpPr>
        <p:spPr>
          <a:xfrm>
            <a:off x="316895" y="316896"/>
            <a:ext cx="6660848" cy="3351590"/>
          </a:xfrm>
        </p:spPr>
        <p:txBody>
          <a:bodyPr vert="horz" lIns="91440" tIns="45720" rIns="91440" bIns="45720" rtlCol="0">
            <a:normAutofit fontScale="90000"/>
          </a:bodyPr>
          <a:lstStyle/>
          <a:p>
            <a:pPr algn="l"/>
            <a:r>
              <a:rPr lang="en-US" sz="4400" b="1" kern="1200" dirty="0">
                <a:effectLst/>
                <a:latin typeface="Calibri" panose="020F0502020204030204" pitchFamily="34" charset="0"/>
                <a:ea typeface="Calibri" panose="020F0502020204030204" pitchFamily="34" charset="0"/>
                <a:cs typeface="Calibri" panose="020F0502020204030204" pitchFamily="34" charset="0"/>
              </a:rPr>
              <a:t>Sentiment Analysis </a:t>
            </a:r>
            <a:r>
              <a:rPr lang="en-US" sz="4400" b="1" kern="1200" dirty="0">
                <a:latin typeface="Calibri" panose="020F0502020204030204" pitchFamily="34" charset="0"/>
                <a:ea typeface="Calibri" panose="020F0502020204030204" pitchFamily="34" charset="0"/>
                <a:cs typeface="Calibri" panose="020F0502020204030204" pitchFamily="34" charset="0"/>
              </a:rPr>
              <a:t>on Twitter Data</a:t>
            </a:r>
            <a:br>
              <a:rPr lang="en-US" sz="3700" b="1" kern="1200" dirty="0">
                <a:effectLst/>
                <a:latin typeface="+mj-lt"/>
                <a:ea typeface="+mj-ea"/>
                <a:cs typeface="+mj-cs"/>
              </a:rPr>
            </a:br>
            <a:br>
              <a:rPr lang="en-US" sz="3700" b="1" kern="1200" dirty="0">
                <a:latin typeface="+mj-lt"/>
                <a:ea typeface="+mj-ea"/>
                <a:cs typeface="+mj-cs"/>
              </a:rPr>
            </a:br>
            <a:r>
              <a:rPr lang="en-US" sz="3100" i="1" kern="1200" dirty="0">
                <a:latin typeface="Calibri" panose="020F0502020204030204" pitchFamily="34" charset="0"/>
                <a:ea typeface="Calibri" panose="020F0502020204030204" pitchFamily="34" charset="0"/>
                <a:cs typeface="Calibri" panose="020F0502020204030204" pitchFamily="34" charset="0"/>
              </a:rPr>
              <a:t>"A Machine Learning Approach to Analyzing Public Sentiments on Social Media"</a:t>
            </a:r>
            <a:br>
              <a:rPr lang="en-US" sz="3700" i="1" kern="1200" dirty="0">
                <a:latin typeface="Calibri" panose="020F0502020204030204" pitchFamily="34" charset="0"/>
                <a:ea typeface="Calibri" panose="020F0502020204030204" pitchFamily="34" charset="0"/>
                <a:cs typeface="Calibri" panose="020F0502020204030204" pitchFamily="34" charset="0"/>
              </a:rPr>
            </a:br>
            <a:endParaRPr lang="en-US" sz="3700" i="1" kern="1200" dirty="0">
              <a:latin typeface="Calibri" panose="020F0502020204030204" pitchFamily="34" charset="0"/>
              <a:ea typeface="Calibri" panose="020F0502020204030204" pitchFamily="34" charset="0"/>
              <a:cs typeface="Calibri" panose="020F0502020204030204" pitchFamily="34" charset="0"/>
            </a:endParaRPr>
          </a:p>
        </p:txBody>
      </p:sp>
      <p:sp>
        <p:nvSpPr>
          <p:cNvPr id="5" name="Subtitle 4">
            <a:extLst>
              <a:ext uri="{FF2B5EF4-FFF2-40B4-BE49-F238E27FC236}">
                <a16:creationId xmlns:a16="http://schemas.microsoft.com/office/drawing/2014/main" id="{778C2C25-4191-C9E2-CDD7-7CDF7A2FFD12}"/>
              </a:ext>
            </a:extLst>
          </p:cNvPr>
          <p:cNvSpPr>
            <a:spLocks noGrp="1"/>
          </p:cNvSpPr>
          <p:nvPr>
            <p:ph type="subTitle" idx="1"/>
          </p:nvPr>
        </p:nvSpPr>
        <p:spPr>
          <a:xfrm>
            <a:off x="480181" y="3668486"/>
            <a:ext cx="4603448" cy="2667000"/>
          </a:xfrm>
        </p:spPr>
        <p:txBody>
          <a:bodyPr vert="horz" lIns="91440" tIns="45720" rIns="91440" bIns="45720" rtlCol="0">
            <a:noAutofit/>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Team Members:</a:t>
            </a:r>
          </a:p>
          <a:p>
            <a:pPr algn="just"/>
            <a:r>
              <a:rPr lang="en-US" sz="2000" dirty="0">
                <a:latin typeface="Calibri" panose="020F0502020204030204" pitchFamily="34" charset="0"/>
                <a:ea typeface="Calibri" panose="020F0502020204030204" pitchFamily="34" charset="0"/>
                <a:cs typeface="Calibri" panose="020F0502020204030204" pitchFamily="34" charset="0"/>
              </a:rPr>
              <a:t>Subhasmita Maharana</a:t>
            </a:r>
          </a:p>
          <a:p>
            <a:pPr algn="just"/>
            <a:r>
              <a:rPr lang="en-US" sz="2000" dirty="0">
                <a:latin typeface="Calibri" panose="020F0502020204030204" pitchFamily="34" charset="0"/>
                <a:ea typeface="Calibri" panose="020F0502020204030204" pitchFamily="34" charset="0"/>
                <a:cs typeface="Calibri" panose="020F0502020204030204" pitchFamily="34" charset="0"/>
              </a:rPr>
              <a:t>Mukthasree Vengoti</a:t>
            </a:r>
          </a:p>
          <a:p>
            <a:pPr algn="just"/>
            <a:r>
              <a:rPr lang="en-US" sz="2000" dirty="0">
                <a:latin typeface="Calibri" panose="020F0502020204030204" pitchFamily="34" charset="0"/>
                <a:ea typeface="Calibri" panose="020F0502020204030204" pitchFamily="34" charset="0"/>
                <a:cs typeface="Calibri" panose="020F0502020204030204" pitchFamily="34" charset="0"/>
              </a:rPr>
              <a:t>Chandini Karrothu</a:t>
            </a:r>
          </a:p>
          <a:p>
            <a:pPr algn="just"/>
            <a:r>
              <a:rPr lang="en-US" sz="2000" dirty="0">
                <a:latin typeface="Calibri" panose="020F0502020204030204" pitchFamily="34" charset="0"/>
                <a:ea typeface="Calibri" panose="020F0502020204030204" pitchFamily="34" charset="0"/>
                <a:cs typeface="Calibri" panose="020F0502020204030204" pitchFamily="34" charset="0"/>
              </a:rPr>
              <a:t>Pallavi Padam</a:t>
            </a:r>
          </a:p>
          <a:p>
            <a:pPr algn="just"/>
            <a:r>
              <a:rPr lang="en-US" sz="2000" dirty="0">
                <a:latin typeface="Calibri" panose="020F0502020204030204" pitchFamily="34" charset="0"/>
                <a:ea typeface="Calibri" panose="020F0502020204030204" pitchFamily="34" charset="0"/>
                <a:cs typeface="Calibri" panose="020F0502020204030204" pitchFamily="34" charset="0"/>
              </a:rPr>
              <a:t>Likhitha Marrapu</a:t>
            </a:r>
          </a:p>
          <a:p>
            <a:pPr indent="-228600" algn="jus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indent="-228600" algn="jus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indent="-228600" algn="just">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88" name="Picture 87" descr="Sticky notes on a wall">
            <a:extLst>
              <a:ext uri="{FF2B5EF4-FFF2-40B4-BE49-F238E27FC236}">
                <a16:creationId xmlns:a16="http://schemas.microsoft.com/office/drawing/2014/main" id="{EA9EAE08-A212-E7EC-48DB-6A9AE34A1D1F}"/>
              </a:ext>
            </a:extLst>
          </p:cNvPr>
          <p:cNvPicPr>
            <a:picLocks noChangeAspect="1"/>
          </p:cNvPicPr>
          <p:nvPr/>
        </p:nvPicPr>
        <p:blipFill>
          <a:blip r:embed="rId3"/>
          <a:srcRect l="19677" r="1967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434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A739-6DA4-0672-DCF0-2873E9E52DC2}"/>
              </a:ext>
            </a:extLst>
          </p:cNvPr>
          <p:cNvSpPr>
            <a:spLocks noGrp="1"/>
          </p:cNvSpPr>
          <p:nvPr>
            <p:ph type="title"/>
          </p:nvPr>
        </p:nvSpPr>
        <p:spPr>
          <a:xfrm>
            <a:off x="9267909" y="2023109"/>
            <a:ext cx="2739034" cy="2897233"/>
          </a:xfrm>
        </p:spPr>
        <p:txBody>
          <a:bodyPr vert="horz" lIns="91440" tIns="45720" rIns="91440" bIns="45720" rtlCol="0"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Flow Chart  </a:t>
            </a:r>
          </a:p>
        </p:txBody>
      </p:sp>
      <p:sp>
        <p:nvSpPr>
          <p:cNvPr id="38" name="Rectangle 3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diagram&#10;&#10;Description automatically generated">
            <a:extLst>
              <a:ext uri="{FF2B5EF4-FFF2-40B4-BE49-F238E27FC236}">
                <a16:creationId xmlns:a16="http://schemas.microsoft.com/office/drawing/2014/main" id="{893D8775-76D3-1F24-795D-403EADB37746}"/>
              </a:ext>
            </a:extLst>
          </p:cNvPr>
          <p:cNvPicPr>
            <a:picLocks noChangeAspect="1"/>
          </p:cNvPicPr>
          <p:nvPr/>
        </p:nvPicPr>
        <p:blipFill>
          <a:blip r:embed="rId2"/>
          <a:srcRect t="9166" r="1" b="2729"/>
          <a:stretch/>
        </p:blipFill>
        <p:spPr>
          <a:xfrm>
            <a:off x="545238" y="772359"/>
            <a:ext cx="7734088" cy="5298072"/>
          </a:xfrm>
          <a:prstGeom prst="rect">
            <a:avLst/>
          </a:prstGeom>
        </p:spPr>
      </p:pic>
      <p:sp>
        <p:nvSpPr>
          <p:cNvPr id="42" name="Rectangle 4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82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54" name="Rectangle 5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1AB3A829-B49F-C7EA-FBC0-AA93A07EC3C3}"/>
              </a:ext>
            </a:extLst>
          </p:cNvPr>
          <p:cNvSpPr>
            <a:spLocks noGrp="1"/>
          </p:cNvSpPr>
          <p:nvPr>
            <p:ph type="title"/>
          </p:nvPr>
        </p:nvSpPr>
        <p:spPr>
          <a:xfrm>
            <a:off x="825913" y="1029947"/>
            <a:ext cx="3995608" cy="1035384"/>
          </a:xfrm>
        </p:spPr>
        <p:txBody>
          <a:bodyPr anchor="b">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Visuals for NLP</a:t>
            </a:r>
          </a:p>
        </p:txBody>
      </p:sp>
      <p:sp>
        <p:nvSpPr>
          <p:cNvPr id="16" name="Content Placeholder 15">
            <a:extLst>
              <a:ext uri="{FF2B5EF4-FFF2-40B4-BE49-F238E27FC236}">
                <a16:creationId xmlns:a16="http://schemas.microsoft.com/office/drawing/2014/main" id="{EA6BD3B3-1219-FF95-55AB-2FA5CD3338A9}"/>
              </a:ext>
            </a:extLst>
          </p:cNvPr>
          <p:cNvSpPr>
            <a:spLocks noGrp="1"/>
          </p:cNvSpPr>
          <p:nvPr>
            <p:ph idx="1"/>
          </p:nvPr>
        </p:nvSpPr>
        <p:spPr>
          <a:xfrm>
            <a:off x="825913" y="2189415"/>
            <a:ext cx="3987383" cy="3456472"/>
          </a:xfrm>
        </p:spPr>
        <p:txBody>
          <a:bodyPr>
            <a:noAutofit/>
          </a:bodyPr>
          <a:lstStyle/>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Here, the x-axis represents the two sentiment classes: "Negative (0)" and "Positive (1)". The y-axis shows the count of instances in each sentiment class. </a:t>
            </a:r>
          </a:p>
          <a:p>
            <a:r>
              <a:rPr lang="en-US" sz="2000" b="0" i="0" dirty="0">
                <a:effectLst/>
                <a:latin typeface="Calibri" panose="020F0502020204030204" pitchFamily="34" charset="0"/>
                <a:ea typeface="Calibri" panose="020F0502020204030204" pitchFamily="34" charset="0"/>
                <a:cs typeface="Calibri" panose="020F0502020204030204" pitchFamily="34" charset="0"/>
              </a:rPr>
              <a:t>The orange bar represents the count of "Negative" samples, totaling 799,999. The blue bar represents the count of "Positive" samples, totaling 800,000.</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graph of a distribution of positive emotions&#10;&#10;Description automatically generated with medium confidence">
            <a:extLst>
              <a:ext uri="{FF2B5EF4-FFF2-40B4-BE49-F238E27FC236}">
                <a16:creationId xmlns:a16="http://schemas.microsoft.com/office/drawing/2014/main" id="{C27AAB3C-0613-49C2-B1E1-825EB65A2AB1}"/>
              </a:ext>
            </a:extLst>
          </p:cNvPr>
          <p:cNvPicPr>
            <a:picLocks noChangeAspect="1"/>
          </p:cNvPicPr>
          <p:nvPr/>
        </p:nvPicPr>
        <p:blipFill>
          <a:blip r:embed="rId3"/>
          <a:srcRect t="1040" r="2" b="613"/>
          <a:stretch/>
        </p:blipFill>
        <p:spPr>
          <a:xfrm>
            <a:off x="4813296" y="1212113"/>
            <a:ext cx="6653021" cy="4089488"/>
          </a:xfrm>
          <a:prstGeom prst="rect">
            <a:avLst/>
          </a:prstGeom>
        </p:spPr>
      </p:pic>
    </p:spTree>
    <p:extLst>
      <p:ext uri="{BB962C8B-B14F-4D97-AF65-F5344CB8AC3E}">
        <p14:creationId xmlns:p14="http://schemas.microsoft.com/office/powerpoint/2010/main" val="108635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3" name="Rectangle 3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FE591B86-9423-3012-1506-28904C4B4427}"/>
              </a:ext>
            </a:extLst>
          </p:cNvPr>
          <p:cNvSpPr>
            <a:spLocks noGrp="1"/>
          </p:cNvSpPr>
          <p:nvPr>
            <p:ph type="title"/>
          </p:nvPr>
        </p:nvSpPr>
        <p:spPr>
          <a:xfrm>
            <a:off x="842840" y="895494"/>
            <a:ext cx="4069402" cy="869511"/>
          </a:xfrm>
        </p:spPr>
        <p:txBody>
          <a:bodyPr anchor="b">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Visuals for NLP</a:t>
            </a:r>
          </a:p>
        </p:txBody>
      </p:sp>
      <p:sp>
        <p:nvSpPr>
          <p:cNvPr id="9" name="Content Placeholder 8">
            <a:extLst>
              <a:ext uri="{FF2B5EF4-FFF2-40B4-BE49-F238E27FC236}">
                <a16:creationId xmlns:a16="http://schemas.microsoft.com/office/drawing/2014/main" id="{D9B03544-E13D-C6E1-C15B-E7474D69C898}"/>
              </a:ext>
            </a:extLst>
          </p:cNvPr>
          <p:cNvSpPr>
            <a:spLocks noGrp="1"/>
          </p:cNvSpPr>
          <p:nvPr>
            <p:ph idx="1"/>
          </p:nvPr>
        </p:nvSpPr>
        <p:spPr>
          <a:xfrm>
            <a:off x="842840" y="2143975"/>
            <a:ext cx="3771690" cy="3044713"/>
          </a:xfrm>
        </p:spPr>
        <p:txBody>
          <a:bodyPr>
            <a:noAutofit/>
          </a:bodyPr>
          <a:lstStyle/>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Large words represent the most frequently used words, while smaller words appear less often in the positive sentiment texts. </a:t>
            </a:r>
          </a:p>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Prominent words like "love," "thank," "lol," "going," "today,"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haha</a:t>
            </a:r>
            <a:r>
              <a:rPr lang="en-US" sz="2000" b="0" i="0" dirty="0">
                <a:effectLst/>
                <a:latin typeface="Calibri" panose="020F0502020204030204" pitchFamily="34" charset="0"/>
                <a:ea typeface="Calibri" panose="020F0502020204030204" pitchFamily="34" charset="0"/>
                <a:cs typeface="Calibri" panose="020F0502020204030204" pitchFamily="34" charset="0"/>
              </a:rPr>
              <a:t>," "good," "time," and "happy" suggest commonly positive expressions and topics.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word cloud with different colored text&#10;&#10;Description automatically generated">
            <a:extLst>
              <a:ext uri="{FF2B5EF4-FFF2-40B4-BE49-F238E27FC236}">
                <a16:creationId xmlns:a16="http://schemas.microsoft.com/office/drawing/2014/main" id="{8B280FCF-15D5-8B25-E684-CACCF36AD061}"/>
              </a:ext>
            </a:extLst>
          </p:cNvPr>
          <p:cNvPicPr>
            <a:picLocks noChangeAspect="1"/>
          </p:cNvPicPr>
          <p:nvPr/>
        </p:nvPicPr>
        <p:blipFill>
          <a:blip r:embed="rId3"/>
          <a:stretch>
            <a:fillRect/>
          </a:stretch>
        </p:blipFill>
        <p:spPr>
          <a:xfrm>
            <a:off x="4776693" y="1765005"/>
            <a:ext cx="6826239" cy="3600840"/>
          </a:xfrm>
          <a:prstGeom prst="rect">
            <a:avLst/>
          </a:prstGeom>
        </p:spPr>
      </p:pic>
    </p:spTree>
    <p:extLst>
      <p:ext uri="{BB962C8B-B14F-4D97-AF65-F5344CB8AC3E}">
        <p14:creationId xmlns:p14="http://schemas.microsoft.com/office/powerpoint/2010/main" val="340705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EF0E26-0AE2-B473-5972-C2A7FBEB35F1}"/>
              </a:ext>
            </a:extLst>
          </p:cNvPr>
          <p:cNvSpPr>
            <a:spLocks noGrp="1"/>
          </p:cNvSpPr>
          <p:nvPr>
            <p:ph type="title"/>
          </p:nvPr>
        </p:nvSpPr>
        <p:spPr>
          <a:xfrm>
            <a:off x="838200" y="643467"/>
            <a:ext cx="4384035" cy="1141790"/>
          </a:xfrm>
        </p:spPr>
        <p:txBody>
          <a:bodyPr>
            <a:normAutofit/>
          </a:bodyPr>
          <a:lstStyle/>
          <a:p>
            <a:r>
              <a:rPr lang="en-US" sz="4000" b="1" dirty="0">
                <a:ln w="22225">
                  <a:solidFill>
                    <a:srgbClr val="FFFFFF"/>
                  </a:solidFill>
                </a:ln>
                <a:latin typeface="Calibri" panose="020F0502020204030204" pitchFamily="34" charset="0"/>
                <a:ea typeface="Calibri" panose="020F0502020204030204" pitchFamily="34" charset="0"/>
                <a:cs typeface="Calibri" panose="020F0502020204030204" pitchFamily="34" charset="0"/>
              </a:rPr>
              <a:t>Visuals for NLP</a:t>
            </a:r>
          </a:p>
        </p:txBody>
      </p:sp>
      <p:sp>
        <p:nvSpPr>
          <p:cNvPr id="9" name="Content Placeholder 8">
            <a:extLst>
              <a:ext uri="{FF2B5EF4-FFF2-40B4-BE49-F238E27FC236}">
                <a16:creationId xmlns:a16="http://schemas.microsoft.com/office/drawing/2014/main" id="{50837D44-7528-BE11-A814-E14467FD810C}"/>
              </a:ext>
            </a:extLst>
          </p:cNvPr>
          <p:cNvSpPr>
            <a:spLocks noGrp="1"/>
          </p:cNvSpPr>
          <p:nvPr>
            <p:ph idx="1"/>
          </p:nvPr>
        </p:nvSpPr>
        <p:spPr>
          <a:xfrm>
            <a:off x="522514" y="2166257"/>
            <a:ext cx="4204215" cy="4010705"/>
          </a:xfrm>
        </p:spPr>
        <p:txBody>
          <a:bodyPr>
            <a:noAutofit/>
          </a:bodyPr>
          <a:lstStyle/>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The image displays a word cloud generated from text data with negative sentiment. Prominent words like "work", "want", "going", "wish", and "know" appear larger, indicating their frequent occurrence in the dataset. </a:t>
            </a:r>
          </a:p>
          <a:p>
            <a:pPr algn="just"/>
            <a:r>
              <a:rPr lang="en-US" sz="2000" b="1" i="0" dirty="0">
                <a:effectLst/>
                <a:latin typeface="Calibri" panose="020F0502020204030204" pitchFamily="34" charset="0"/>
                <a:ea typeface="Calibri" panose="020F0502020204030204" pitchFamily="34" charset="0"/>
                <a:cs typeface="Calibri" panose="020F0502020204030204" pitchFamily="34" charset="0"/>
              </a:rPr>
              <a:t>The</a:t>
            </a:r>
            <a:r>
              <a:rPr lang="en-US" sz="2000" b="0" i="0" dirty="0">
                <a:effectLst/>
                <a:latin typeface="Calibri" panose="020F0502020204030204" pitchFamily="34" charset="0"/>
                <a:ea typeface="Calibri" panose="020F0502020204030204" pitchFamily="34" charset="0"/>
                <a:cs typeface="Calibri" panose="020F0502020204030204" pitchFamily="34" charset="0"/>
              </a:rPr>
              <a:t> word cloud provides a quick, visually engaging summary of the most common terms in the negative sentiment data, offering insights into the main themes present in the text.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word cloud of words&#10;&#10;Description automatically generated">
            <a:extLst>
              <a:ext uri="{FF2B5EF4-FFF2-40B4-BE49-F238E27FC236}">
                <a16:creationId xmlns:a16="http://schemas.microsoft.com/office/drawing/2014/main" id="{50AD88B4-AAA6-7DCE-6F65-A3D9602D220B}"/>
              </a:ext>
            </a:extLst>
          </p:cNvPr>
          <p:cNvPicPr>
            <a:picLocks noChangeAspect="1"/>
          </p:cNvPicPr>
          <p:nvPr/>
        </p:nvPicPr>
        <p:blipFill>
          <a:blip r:embed="rId2"/>
          <a:srcRect l="3111" r="1" b="1"/>
          <a:stretch/>
        </p:blipFill>
        <p:spPr>
          <a:xfrm>
            <a:off x="5222236" y="1665513"/>
            <a:ext cx="6889457" cy="3875315"/>
          </a:xfrm>
          <a:prstGeom prst="rect">
            <a:avLst/>
          </a:prstGeom>
        </p:spPr>
      </p:pic>
    </p:spTree>
    <p:extLst>
      <p:ext uri="{BB962C8B-B14F-4D97-AF65-F5344CB8AC3E}">
        <p14:creationId xmlns:p14="http://schemas.microsoft.com/office/powerpoint/2010/main" val="359758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2" name="Rectangle 31">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6577006E-24DE-3E9A-4C97-5920C0922D12}"/>
              </a:ext>
            </a:extLst>
          </p:cNvPr>
          <p:cNvSpPr>
            <a:spLocks noGrp="1"/>
          </p:cNvSpPr>
          <p:nvPr>
            <p:ph type="title"/>
          </p:nvPr>
        </p:nvSpPr>
        <p:spPr>
          <a:xfrm>
            <a:off x="809194" y="914693"/>
            <a:ext cx="4166843" cy="871578"/>
          </a:xfrm>
        </p:spPr>
        <p:txBody>
          <a:bodyPr anchor="b">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Visuals for NLP</a:t>
            </a:r>
          </a:p>
        </p:txBody>
      </p:sp>
      <p:sp>
        <p:nvSpPr>
          <p:cNvPr id="3" name="Content Placeholder 2">
            <a:extLst>
              <a:ext uri="{FF2B5EF4-FFF2-40B4-BE49-F238E27FC236}">
                <a16:creationId xmlns:a16="http://schemas.microsoft.com/office/drawing/2014/main" id="{5B72B3CB-C9B1-CC38-B6EE-1FB34F2A17D0}"/>
              </a:ext>
            </a:extLst>
          </p:cNvPr>
          <p:cNvSpPr>
            <a:spLocks noGrp="1"/>
          </p:cNvSpPr>
          <p:nvPr>
            <p:ph idx="1"/>
          </p:nvPr>
        </p:nvSpPr>
        <p:spPr>
          <a:xfrm>
            <a:off x="809194" y="1971789"/>
            <a:ext cx="3881941" cy="3514611"/>
          </a:xfrm>
        </p:spPr>
        <p:txBody>
          <a:bodyPr>
            <a:noAutofit/>
          </a:bodyPr>
          <a:lstStyle/>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The graph depicts a histogram of tweet lengths, with the x-axis showing character count (0 to 350) and the y-axis representing frequency.</a:t>
            </a:r>
          </a:p>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The data suggests a preference for concise tweets, aligning with typical Twitter usage. A slight increase in frequency towards the higher character counts indicates some users maximizing the available space.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graph of a number of tweets&#10;&#10;Description automatically generated">
            <a:extLst>
              <a:ext uri="{FF2B5EF4-FFF2-40B4-BE49-F238E27FC236}">
                <a16:creationId xmlns:a16="http://schemas.microsoft.com/office/drawing/2014/main" id="{C3AF7A0C-5FBF-57EC-8E14-495564F3D49A}"/>
              </a:ext>
            </a:extLst>
          </p:cNvPr>
          <p:cNvPicPr>
            <a:picLocks noChangeAspect="1"/>
          </p:cNvPicPr>
          <p:nvPr/>
        </p:nvPicPr>
        <p:blipFill>
          <a:blip r:embed="rId3"/>
          <a:stretch>
            <a:fillRect/>
          </a:stretch>
        </p:blipFill>
        <p:spPr>
          <a:xfrm>
            <a:off x="4976037" y="855689"/>
            <a:ext cx="6490280" cy="4851484"/>
          </a:xfrm>
          <a:prstGeom prst="rect">
            <a:avLst/>
          </a:prstGeom>
        </p:spPr>
      </p:pic>
    </p:spTree>
    <p:extLst>
      <p:ext uri="{BB962C8B-B14F-4D97-AF65-F5344CB8AC3E}">
        <p14:creationId xmlns:p14="http://schemas.microsoft.com/office/powerpoint/2010/main" val="4589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0032-DEF9-8026-35F5-2B8F39FCC4FE}"/>
              </a:ext>
            </a:extLst>
          </p:cNvPr>
          <p:cNvSpPr>
            <a:spLocks noGrp="1"/>
          </p:cNvSpPr>
          <p:nvPr>
            <p:ph type="title"/>
          </p:nvPr>
        </p:nvSpPr>
        <p:spPr>
          <a:xfrm>
            <a:off x="876690" y="772886"/>
            <a:ext cx="6177253" cy="925285"/>
          </a:xfrm>
        </p:spPr>
        <p:txBody>
          <a:bodyPr anchor="b">
            <a:no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General Solutions for NLP</a:t>
            </a:r>
          </a:p>
        </p:txBody>
      </p:sp>
      <p:sp>
        <p:nvSpPr>
          <p:cNvPr id="3" name="Content Placeholder 2">
            <a:extLst>
              <a:ext uri="{FF2B5EF4-FFF2-40B4-BE49-F238E27FC236}">
                <a16:creationId xmlns:a16="http://schemas.microsoft.com/office/drawing/2014/main" id="{A328BFE9-C41E-6B27-EE86-A17A60E40113}"/>
              </a:ext>
            </a:extLst>
          </p:cNvPr>
          <p:cNvSpPr>
            <a:spLocks noGrp="1"/>
          </p:cNvSpPr>
          <p:nvPr>
            <p:ph idx="1"/>
          </p:nvPr>
        </p:nvSpPr>
        <p:spPr>
          <a:xfrm>
            <a:off x="876693" y="2533476"/>
            <a:ext cx="5479718" cy="3027352"/>
          </a:xfrm>
        </p:spPr>
        <p:txBody>
          <a:bodyPr anchor="t">
            <a:normAutofit lnSpcReduction="10000"/>
          </a:bodyPr>
          <a:lstStyle/>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Text- preprocessing in NLP involves </a:t>
            </a:r>
          </a:p>
          <a:p>
            <a:pPr algn="just"/>
            <a:r>
              <a:rPr lang="en-US" sz="2000" dirty="0">
                <a:latin typeface="Calibri" panose="020F0502020204030204" pitchFamily="34" charset="0"/>
                <a:ea typeface="Calibri" panose="020F0502020204030204" pitchFamily="34" charset="0"/>
                <a:cs typeface="Calibri" panose="020F0502020204030204" pitchFamily="34" charset="0"/>
              </a:rPr>
              <a:t>Pre-processing Text- Noise Removal</a:t>
            </a:r>
          </a:p>
          <a:p>
            <a:pPr algn="just"/>
            <a:r>
              <a:rPr lang="en-US" sz="2000" dirty="0">
                <a:latin typeface="Calibri" panose="020F0502020204030204" pitchFamily="34" charset="0"/>
                <a:ea typeface="Calibri" panose="020F0502020204030204" pitchFamily="34" charset="0"/>
                <a:cs typeface="Calibri" panose="020F0502020204030204" pitchFamily="34" charset="0"/>
              </a:rPr>
              <a:t>Tokenization &amp; Lemmatization</a:t>
            </a:r>
          </a:p>
          <a:p>
            <a:pPr algn="just"/>
            <a:r>
              <a:rPr lang="en-US" sz="2000" dirty="0">
                <a:latin typeface="Calibri" panose="020F0502020204030204" pitchFamily="34" charset="0"/>
                <a:ea typeface="Calibri" panose="020F0502020204030204" pitchFamily="34" charset="0"/>
                <a:cs typeface="Calibri" panose="020F0502020204030204" pitchFamily="34" charset="0"/>
              </a:rPr>
              <a:t>Stopword Removal</a:t>
            </a:r>
          </a:p>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Feature Engineering &amp; Model Training</a:t>
            </a:r>
          </a:p>
          <a:p>
            <a:pPr algn="just"/>
            <a:r>
              <a:rPr lang="en-US" sz="2000" dirty="0">
                <a:latin typeface="Calibri" panose="020F0502020204030204" pitchFamily="34" charset="0"/>
                <a:ea typeface="Calibri" panose="020F0502020204030204" pitchFamily="34" charset="0"/>
                <a:cs typeface="Calibri" panose="020F0502020204030204" pitchFamily="34" charset="0"/>
              </a:rPr>
              <a:t>TF-IDF Vectorization</a:t>
            </a:r>
          </a:p>
          <a:p>
            <a:pPr algn="just"/>
            <a:r>
              <a:rPr lang="en-US" sz="2000" dirty="0">
                <a:latin typeface="Calibri" panose="020F0502020204030204" pitchFamily="34" charset="0"/>
                <a:ea typeface="Calibri" panose="020F0502020204030204" pitchFamily="34" charset="0"/>
                <a:cs typeface="Calibri" panose="020F0502020204030204" pitchFamily="34" charset="0"/>
              </a:rPr>
              <a:t>Machine Learning Models</a:t>
            </a:r>
          </a:p>
          <a:p>
            <a:pPr algn="just"/>
            <a:r>
              <a:rPr lang="en-US" sz="2000" dirty="0">
                <a:latin typeface="Calibri" panose="020F0502020204030204" pitchFamily="34" charset="0"/>
                <a:ea typeface="Calibri" panose="020F0502020204030204" pitchFamily="34" charset="0"/>
                <a:cs typeface="Calibri" panose="020F0502020204030204" pitchFamily="34" charset="0"/>
              </a:rPr>
              <a:t>Evaluation</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descr="A colorful squares and lines&#10;&#10;Description automatically generated">
            <a:extLst>
              <a:ext uri="{FF2B5EF4-FFF2-40B4-BE49-F238E27FC236}">
                <a16:creationId xmlns:a16="http://schemas.microsoft.com/office/drawing/2014/main" id="{5BAD1339-C2DE-EB3E-F565-57404A757D73}"/>
              </a:ext>
            </a:extLst>
          </p:cNvPr>
          <p:cNvPicPr>
            <a:picLocks noChangeAspect="1"/>
          </p:cNvPicPr>
          <p:nvPr/>
        </p:nvPicPr>
        <p:blipFill>
          <a:blip r:embed="rId2"/>
          <a:srcRect l="23197" r="26034" b="-1"/>
          <a:stretch/>
        </p:blipFill>
        <p:spPr>
          <a:xfrm>
            <a:off x="7270812" y="10"/>
            <a:ext cx="4921187" cy="6857990"/>
          </a:xfrm>
          <a:prstGeom prst="rect">
            <a:avLst/>
          </a:prstGeom>
        </p:spPr>
      </p:pic>
      <p:grpSp>
        <p:nvGrpSpPr>
          <p:cNvPr id="18" name="Group 17">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9" name="Rectangle 18">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934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E2AC4-E986-62E5-BFAE-174F2B06ABB2}"/>
              </a:ext>
            </a:extLst>
          </p:cNvPr>
          <p:cNvSpPr>
            <a:spLocks noGrp="1"/>
          </p:cNvSpPr>
          <p:nvPr>
            <p:ph type="title"/>
          </p:nvPr>
        </p:nvSpPr>
        <p:spPr>
          <a:xfrm>
            <a:off x="1043631" y="809898"/>
            <a:ext cx="9942716" cy="1554480"/>
          </a:xfrm>
        </p:spPr>
        <p:txBody>
          <a:bodyPr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Text Pre-Processing</a:t>
            </a:r>
          </a:p>
        </p:txBody>
      </p:sp>
      <p:sp>
        <p:nvSpPr>
          <p:cNvPr id="3" name="Content Placeholder 2">
            <a:extLst>
              <a:ext uri="{FF2B5EF4-FFF2-40B4-BE49-F238E27FC236}">
                <a16:creationId xmlns:a16="http://schemas.microsoft.com/office/drawing/2014/main" id="{A87EFCF4-59B2-8E27-66BC-94CCA262EBB2}"/>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1. Text Cleaning</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Removed URLs, hashtags, mentions, punctuation, and numbers.</a:t>
            </a:r>
          </a:p>
          <a:p>
            <a:pPr algn="just"/>
            <a:r>
              <a:rPr lang="en-US" sz="2000" dirty="0">
                <a:latin typeface="Calibri" panose="020F0502020204030204" pitchFamily="34" charset="0"/>
                <a:ea typeface="Calibri" panose="020F0502020204030204" pitchFamily="34" charset="0"/>
                <a:cs typeface="Calibri" panose="020F0502020204030204" pitchFamily="34" charset="0"/>
              </a:rPr>
              <a:t>Lowercased all text for consistency.</a:t>
            </a:r>
          </a:p>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2. Tokenization</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Split text into individual words using </a:t>
            </a:r>
            <a:r>
              <a:rPr lang="en-US" sz="2000" dirty="0" err="1">
                <a:latin typeface="Calibri" panose="020F0502020204030204" pitchFamily="34" charset="0"/>
                <a:ea typeface="Calibri" panose="020F0502020204030204" pitchFamily="34" charset="0"/>
                <a:cs typeface="Calibri" panose="020F0502020204030204" pitchFamily="34" charset="0"/>
              </a:rPr>
              <a:t>word_tokenize</a:t>
            </a:r>
            <a:r>
              <a:rPr lang="en-US" sz="2000" dirty="0">
                <a:latin typeface="Calibri" panose="020F0502020204030204" pitchFamily="34" charset="0"/>
                <a:ea typeface="Calibri" panose="020F0502020204030204" pitchFamily="34" charset="0"/>
                <a:cs typeface="Calibri" panose="020F0502020204030204" pitchFamily="34" charset="0"/>
              </a:rPr>
              <a:t>.</a:t>
            </a:r>
          </a:p>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3. </a:t>
            </a:r>
            <a:r>
              <a:rPr lang="en-US" sz="2000" b="1" dirty="0" err="1">
                <a:latin typeface="Calibri" panose="020F0502020204030204" pitchFamily="34" charset="0"/>
                <a:ea typeface="Calibri" panose="020F0502020204030204" pitchFamily="34" charset="0"/>
                <a:cs typeface="Calibri" panose="020F0502020204030204" pitchFamily="34" charset="0"/>
              </a:rPr>
              <a:t>Stopword</a:t>
            </a:r>
            <a:r>
              <a:rPr lang="en-US" sz="2000" b="1" dirty="0">
                <a:latin typeface="Calibri" panose="020F0502020204030204" pitchFamily="34" charset="0"/>
                <a:ea typeface="Calibri" panose="020F0502020204030204" pitchFamily="34" charset="0"/>
                <a:cs typeface="Calibri" panose="020F0502020204030204" pitchFamily="34" charset="0"/>
              </a:rPr>
              <a:t> Removal</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Removed common, uninformative words like </a:t>
            </a:r>
            <a:r>
              <a:rPr lang="en-US" sz="2000" i="1" dirty="0">
                <a:latin typeface="Calibri" panose="020F0502020204030204" pitchFamily="34" charset="0"/>
                <a:ea typeface="Calibri" panose="020F0502020204030204" pitchFamily="34" charset="0"/>
                <a:cs typeface="Calibri" panose="020F0502020204030204" pitchFamily="34" charset="0"/>
              </a:rPr>
              <a:t>"the", "is", "and"</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78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60" name="Rectangle 59">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D6FCF013-9494-65A7-5811-D75517BFAA8D}"/>
              </a:ext>
            </a:extLst>
          </p:cNvPr>
          <p:cNvSpPr>
            <a:spLocks noGrp="1"/>
          </p:cNvSpPr>
          <p:nvPr>
            <p:ph idx="1"/>
          </p:nvPr>
        </p:nvSpPr>
        <p:spPr>
          <a:xfrm>
            <a:off x="1191966" y="2721044"/>
            <a:ext cx="4251703" cy="2443150"/>
          </a:xfrm>
        </p:spPr>
        <p:txBody>
          <a:bodyPr vert="horz" lIns="91440" tIns="45720" rIns="91440" bIns="45720" rtlCol="0">
            <a:norm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Identify frequent stop words (e.g., "the", "is", "and") to understand their distribution in the dataset.</a:t>
            </a:r>
          </a:p>
          <a:p>
            <a:pPr algn="just"/>
            <a:r>
              <a:rPr lang="en-US" sz="2000" dirty="0">
                <a:latin typeface="Calibri" panose="020F0502020204030204" pitchFamily="34" charset="0"/>
                <a:ea typeface="Calibri" panose="020F0502020204030204" pitchFamily="34" charset="0"/>
                <a:cs typeface="Calibri" panose="020F0502020204030204" pitchFamily="34" charset="0"/>
              </a:rPr>
              <a:t>Removing these words enhances the focus on meaningful text for analysis.</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close up of a word&#10;&#10;Description automatically generated">
            <a:extLst>
              <a:ext uri="{FF2B5EF4-FFF2-40B4-BE49-F238E27FC236}">
                <a16:creationId xmlns:a16="http://schemas.microsoft.com/office/drawing/2014/main" id="{E7ACB17B-2017-8B10-D4F0-E2B5BD7EDA77}"/>
              </a:ext>
            </a:extLst>
          </p:cNvPr>
          <p:cNvPicPr>
            <a:picLocks noChangeAspect="1"/>
          </p:cNvPicPr>
          <p:nvPr/>
        </p:nvPicPr>
        <p:blipFill>
          <a:blip r:embed="rId3"/>
          <a:stretch>
            <a:fillRect/>
          </a:stretch>
        </p:blipFill>
        <p:spPr>
          <a:xfrm>
            <a:off x="5630508" y="1017746"/>
            <a:ext cx="5820546" cy="3128545"/>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8F00053F-B0AF-0B07-A869-39003304E2AD}"/>
              </a:ext>
            </a:extLst>
          </p:cNvPr>
          <p:cNvPicPr>
            <a:picLocks noChangeAspect="1"/>
          </p:cNvPicPr>
          <p:nvPr/>
        </p:nvPicPr>
        <p:blipFill>
          <a:blip r:embed="rId4"/>
          <a:stretch>
            <a:fillRect/>
          </a:stretch>
        </p:blipFill>
        <p:spPr>
          <a:xfrm>
            <a:off x="5982210" y="4150671"/>
            <a:ext cx="4671613" cy="1328622"/>
          </a:xfrm>
          <a:prstGeom prst="rect">
            <a:avLst/>
          </a:prstGeom>
        </p:spPr>
      </p:pic>
      <p:sp>
        <p:nvSpPr>
          <p:cNvPr id="2" name="TextBox 1">
            <a:extLst>
              <a:ext uri="{FF2B5EF4-FFF2-40B4-BE49-F238E27FC236}">
                <a16:creationId xmlns:a16="http://schemas.microsoft.com/office/drawing/2014/main" id="{C137F3FA-D790-AF1E-5D4E-2D2031D4456E}"/>
              </a:ext>
            </a:extLst>
          </p:cNvPr>
          <p:cNvSpPr txBox="1"/>
          <p:nvPr/>
        </p:nvSpPr>
        <p:spPr>
          <a:xfrm>
            <a:off x="1191966" y="1244007"/>
            <a:ext cx="3411932" cy="1323439"/>
          </a:xfrm>
          <a:prstGeom prst="rect">
            <a:avLst/>
          </a:prstGeom>
          <a:noFill/>
        </p:spPr>
        <p:txBody>
          <a:bodyPr wrap="square" rtlCol="0">
            <a:spAutoFit/>
          </a:bodyPr>
          <a:lstStyle/>
          <a:p>
            <a:pPr marL="0" indent="0">
              <a:buNone/>
            </a:pPr>
            <a:r>
              <a:rPr lang="en-US" sz="4000" b="1" dirty="0">
                <a:latin typeface="Calibri" panose="020F0502020204030204" pitchFamily="34" charset="0"/>
                <a:ea typeface="Calibri" panose="020F0502020204030204" pitchFamily="34" charset="0"/>
                <a:cs typeface="Calibri" panose="020F0502020204030204" pitchFamily="34" charset="0"/>
              </a:rPr>
              <a:t>Stop Words Analysis</a:t>
            </a:r>
          </a:p>
        </p:txBody>
      </p:sp>
    </p:spTree>
    <p:extLst>
      <p:ext uri="{BB962C8B-B14F-4D97-AF65-F5344CB8AC3E}">
        <p14:creationId xmlns:p14="http://schemas.microsoft.com/office/powerpoint/2010/main" val="3750644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280231-6573-73DE-A331-7B18366D77B5}"/>
              </a:ext>
            </a:extLst>
          </p:cNvPr>
          <p:cNvSpPr>
            <a:spLocks noGrp="1"/>
          </p:cNvSpPr>
          <p:nvPr>
            <p:ph idx="1"/>
          </p:nvPr>
        </p:nvSpPr>
        <p:spPr>
          <a:xfrm>
            <a:off x="477648" y="2195778"/>
            <a:ext cx="4741491" cy="3210750"/>
          </a:xfrm>
        </p:spPr>
        <p:txBody>
          <a:bodyPr vert="horz" lIns="91440" tIns="45720" rIns="91440" bIns="45720" rtlCol="0" anchor="ctr">
            <a:norm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Identify commonly used words in positive and negative tweets.</a:t>
            </a:r>
          </a:p>
          <a:p>
            <a:pPr algn="just"/>
            <a:r>
              <a:rPr lang="en-US" sz="2000" dirty="0">
                <a:latin typeface="Calibri" panose="020F0502020204030204" pitchFamily="34" charset="0"/>
                <a:ea typeface="Calibri" panose="020F0502020204030204" pitchFamily="34" charset="0"/>
                <a:cs typeface="Calibri" panose="020F0502020204030204" pitchFamily="34" charset="0"/>
              </a:rPr>
              <a:t>Understand the context of sentiment classification.</a:t>
            </a:r>
          </a:p>
          <a:p>
            <a:pPr algn="just"/>
            <a:r>
              <a:rPr lang="en-US" sz="2000" dirty="0">
                <a:latin typeface="Calibri" panose="020F0502020204030204" pitchFamily="34" charset="0"/>
                <a:ea typeface="Calibri" panose="020F0502020204030204" pitchFamily="34" charset="0"/>
                <a:cs typeface="Calibri" panose="020F0502020204030204" pitchFamily="34" charset="0"/>
              </a:rPr>
              <a:t>Positive tweets often include words indicating praise or happiness.</a:t>
            </a:r>
          </a:p>
          <a:p>
            <a:pPr algn="just"/>
            <a:r>
              <a:rPr lang="en-US" sz="2000" dirty="0">
                <a:latin typeface="Calibri" panose="020F0502020204030204" pitchFamily="34" charset="0"/>
                <a:ea typeface="Calibri" panose="020F0502020204030204" pitchFamily="34" charset="0"/>
                <a:cs typeface="Calibri" panose="020F0502020204030204" pitchFamily="34" charset="0"/>
              </a:rPr>
              <a:t>Negative tweets frequently feature words expressing dissatisfaction or criticism.</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graph&#10;&#10;Description automatically generated">
            <a:extLst>
              <a:ext uri="{FF2B5EF4-FFF2-40B4-BE49-F238E27FC236}">
                <a16:creationId xmlns:a16="http://schemas.microsoft.com/office/drawing/2014/main" id="{989882AA-D89F-C945-7E36-6A8A7BABF7EF}"/>
              </a:ext>
            </a:extLst>
          </p:cNvPr>
          <p:cNvPicPr>
            <a:picLocks noChangeAspect="1"/>
          </p:cNvPicPr>
          <p:nvPr/>
        </p:nvPicPr>
        <p:blipFill>
          <a:blip r:embed="rId2"/>
          <a:srcRect t="16648" b="4415"/>
          <a:stretch/>
        </p:blipFill>
        <p:spPr>
          <a:xfrm>
            <a:off x="5696790" y="2484632"/>
            <a:ext cx="6184973" cy="2074947"/>
          </a:xfrm>
          <a:prstGeom prst="rect">
            <a:avLst/>
          </a:prstGeom>
        </p:spPr>
      </p:pic>
      <p:sp>
        <p:nvSpPr>
          <p:cNvPr id="2" name="TextBox 1">
            <a:extLst>
              <a:ext uri="{FF2B5EF4-FFF2-40B4-BE49-F238E27FC236}">
                <a16:creationId xmlns:a16="http://schemas.microsoft.com/office/drawing/2014/main" id="{EBCA25DF-392F-6873-AFF5-A764CE3776C8}"/>
              </a:ext>
            </a:extLst>
          </p:cNvPr>
          <p:cNvSpPr txBox="1"/>
          <p:nvPr/>
        </p:nvSpPr>
        <p:spPr>
          <a:xfrm>
            <a:off x="927864" y="481976"/>
            <a:ext cx="4291275" cy="1938992"/>
          </a:xfrm>
          <a:prstGeom prst="rect">
            <a:avLst/>
          </a:prstGeom>
          <a:noFill/>
        </p:spPr>
        <p:txBody>
          <a:bodyPr wrap="square" rtlCol="0">
            <a:sp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Stop Words Analysis</a:t>
            </a:r>
          </a:p>
          <a:p>
            <a:endParaRPr lang="en-US" sz="4000" b="1" dirty="0"/>
          </a:p>
        </p:txBody>
      </p:sp>
    </p:spTree>
    <p:extLst>
      <p:ext uri="{BB962C8B-B14F-4D97-AF65-F5344CB8AC3E}">
        <p14:creationId xmlns:p14="http://schemas.microsoft.com/office/powerpoint/2010/main" val="140405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E87A5-35B9-88FA-E6B7-7D46BEB26F9A}"/>
              </a:ext>
            </a:extLst>
          </p:cNvPr>
          <p:cNvSpPr>
            <a:spLocks noGrp="1"/>
          </p:cNvSpPr>
          <p:nvPr>
            <p:ph type="title"/>
          </p:nvPr>
        </p:nvSpPr>
        <p:spPr>
          <a:xfrm>
            <a:off x="1123356" y="808075"/>
            <a:ext cx="7127509" cy="725126"/>
          </a:xfrm>
        </p:spPr>
        <p:txBody>
          <a:bodyPr>
            <a:no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Feature Extraction Using TF-IDF</a:t>
            </a:r>
          </a:p>
        </p:txBody>
      </p:sp>
      <p:pic>
        <p:nvPicPr>
          <p:cNvPr id="4" name="Picture 3" descr="A black text on a white background&#10;&#10;Description automatically generated">
            <a:extLst>
              <a:ext uri="{FF2B5EF4-FFF2-40B4-BE49-F238E27FC236}">
                <a16:creationId xmlns:a16="http://schemas.microsoft.com/office/drawing/2014/main" id="{71AF1F51-2136-633A-6715-73CE8D449434}"/>
              </a:ext>
            </a:extLst>
          </p:cNvPr>
          <p:cNvPicPr>
            <a:picLocks noChangeAspect="1"/>
          </p:cNvPicPr>
          <p:nvPr/>
        </p:nvPicPr>
        <p:blipFill>
          <a:blip r:embed="rId2"/>
          <a:stretch>
            <a:fillRect/>
          </a:stretch>
        </p:blipFill>
        <p:spPr>
          <a:xfrm>
            <a:off x="1087930" y="1513975"/>
            <a:ext cx="10012739" cy="976241"/>
          </a:xfrm>
          <a:prstGeom prst="rect">
            <a:avLst/>
          </a:prstGeom>
        </p:spPr>
      </p:pic>
      <p:sp>
        <p:nvSpPr>
          <p:cNvPr id="3" name="Content Placeholder 2">
            <a:extLst>
              <a:ext uri="{FF2B5EF4-FFF2-40B4-BE49-F238E27FC236}">
                <a16:creationId xmlns:a16="http://schemas.microsoft.com/office/drawing/2014/main" id="{27C795D6-30DA-AA56-5094-5864B602401E}"/>
              </a:ext>
            </a:extLst>
          </p:cNvPr>
          <p:cNvSpPr>
            <a:spLocks noGrp="1"/>
          </p:cNvSpPr>
          <p:nvPr>
            <p:ph idx="1"/>
          </p:nvPr>
        </p:nvSpPr>
        <p:spPr>
          <a:xfrm>
            <a:off x="1123355" y="2490216"/>
            <a:ext cx="9977313" cy="3559709"/>
          </a:xfrm>
        </p:spPr>
        <p:txBody>
          <a:bodyPr vert="horz" lIns="91440" tIns="45720" rIns="91440" bIns="45720" rtlCol="0" anchor="t">
            <a:noAutofit/>
          </a:body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Transforming the Text using TF-IDF</a:t>
            </a:r>
          </a:p>
          <a:p>
            <a:pPr marL="0" indent="0" algn="just">
              <a:buNone/>
            </a:pPr>
            <a:r>
              <a:rPr lang="en-US" sz="1800" b="1" dirty="0">
                <a:latin typeface="Calibri" panose="020F0502020204030204" pitchFamily="34" charset="0"/>
                <a:ea typeface="Calibri" panose="020F0502020204030204" pitchFamily="34" charset="0"/>
                <a:cs typeface="Calibri" panose="020F0502020204030204" pitchFamily="34" charset="0"/>
              </a:rPr>
              <a:t>Token Joining</a:t>
            </a:r>
            <a:r>
              <a:rPr lang="en-US" sz="1800" dirty="0">
                <a:latin typeface="Calibri" panose="020F0502020204030204" pitchFamily="34" charset="0"/>
                <a:ea typeface="Calibri" panose="020F0502020204030204" pitchFamily="34" charset="0"/>
                <a:cs typeface="Calibri" panose="020F0502020204030204" pitchFamily="34" charset="0"/>
              </a:rPr>
              <a:t>:</a:t>
            </a:r>
          </a:p>
          <a:p>
            <a:pPr algn="just"/>
            <a:r>
              <a:rPr lang="en-US" sz="1800" dirty="0">
                <a:latin typeface="Calibri" panose="020F0502020204030204" pitchFamily="34" charset="0"/>
                <a:ea typeface="Calibri" panose="020F0502020204030204" pitchFamily="34" charset="0"/>
                <a:cs typeface="Calibri" panose="020F0502020204030204" pitchFamily="34" charset="0"/>
              </a:rPr>
              <a:t>Filtered tokens from each tweet were joined into strings suitable for vectorization.</a:t>
            </a:r>
          </a:p>
          <a:p>
            <a:pPr marL="0" indent="0" algn="just">
              <a:buNone/>
            </a:pPr>
            <a:r>
              <a:rPr lang="en-US" sz="1800" b="1" dirty="0">
                <a:latin typeface="Calibri" panose="020F0502020204030204" pitchFamily="34" charset="0"/>
                <a:ea typeface="Calibri" panose="020F0502020204030204" pitchFamily="34" charset="0"/>
                <a:cs typeface="Calibri" panose="020F0502020204030204" pitchFamily="34" charset="0"/>
              </a:rPr>
              <a:t>TF-IDF Transformation</a:t>
            </a:r>
            <a:r>
              <a:rPr lang="en-US" sz="1800" dirty="0">
                <a:latin typeface="Calibri" panose="020F0502020204030204" pitchFamily="34" charset="0"/>
                <a:ea typeface="Calibri" panose="020F0502020204030204" pitchFamily="34" charset="0"/>
                <a:cs typeface="Calibri" panose="020F0502020204030204" pitchFamily="34" charset="0"/>
              </a:rPr>
              <a:t>:</a:t>
            </a:r>
          </a:p>
          <a:p>
            <a:pPr algn="just"/>
            <a:r>
              <a:rPr lang="en-US" sz="1800" dirty="0">
                <a:latin typeface="Calibri" panose="020F0502020204030204" pitchFamily="34" charset="0"/>
                <a:ea typeface="Calibri" panose="020F0502020204030204" pitchFamily="34" charset="0"/>
                <a:cs typeface="Calibri" panose="020F0502020204030204" pitchFamily="34" charset="0"/>
              </a:rPr>
              <a:t>Used TF-IDF Vectorizer from scikit-learn to convert text into a matrix of TF-IDF features</a:t>
            </a:r>
          </a:p>
          <a:p>
            <a:pPr algn="just"/>
            <a:r>
              <a:rPr lang="en-US" sz="1800" dirty="0">
                <a:latin typeface="Calibri" panose="020F0502020204030204" pitchFamily="34" charset="0"/>
                <a:ea typeface="Calibri" panose="020F0502020204030204" pitchFamily="34" charset="0"/>
                <a:cs typeface="Calibri" panose="020F0502020204030204" pitchFamily="34" charset="0"/>
              </a:rPr>
              <a:t>The TF-IDF score captures the importance of terms within and across tweets.</a:t>
            </a:r>
          </a:p>
          <a:p>
            <a:pPr marL="0" indent="0" algn="just">
              <a:buNone/>
            </a:pPr>
            <a:r>
              <a:rPr lang="en-US" sz="1800" b="1" dirty="0">
                <a:latin typeface="Calibri" panose="020F0502020204030204" pitchFamily="34" charset="0"/>
                <a:ea typeface="Calibri" panose="020F0502020204030204" pitchFamily="34" charset="0"/>
                <a:cs typeface="Calibri" panose="020F0502020204030204" pitchFamily="34" charset="0"/>
              </a:rPr>
              <a:t>Matrix Shape</a:t>
            </a:r>
            <a:r>
              <a:rPr lang="en-US" sz="1800" dirty="0">
                <a:latin typeface="Calibri" panose="020F0502020204030204" pitchFamily="34" charset="0"/>
                <a:ea typeface="Calibri" panose="020F0502020204030204" pitchFamily="34" charset="0"/>
                <a:cs typeface="Calibri" panose="020F0502020204030204" pitchFamily="34" charset="0"/>
              </a:rPr>
              <a:t>:</a:t>
            </a:r>
          </a:p>
          <a:p>
            <a:pPr algn="just"/>
            <a:r>
              <a:rPr lang="en-US" sz="1800" dirty="0">
                <a:latin typeface="Calibri" panose="020F0502020204030204" pitchFamily="34" charset="0"/>
                <a:ea typeface="Calibri" panose="020F0502020204030204" pitchFamily="34" charset="0"/>
                <a:cs typeface="Calibri" panose="020F0502020204030204" pitchFamily="34" charset="0"/>
              </a:rPr>
              <a:t>The resulting matrix shape: </a:t>
            </a:r>
            <a:r>
              <a:rPr lang="en-US" sz="1800" b="1" dirty="0">
                <a:latin typeface="Calibri" panose="020F0502020204030204" pitchFamily="34" charset="0"/>
                <a:ea typeface="Calibri" panose="020F0502020204030204" pitchFamily="34" charset="0"/>
                <a:cs typeface="Calibri" panose="020F0502020204030204" pitchFamily="34" charset="0"/>
              </a:rPr>
              <a:t>(1,599,999 tweets, 418,079 features)</a:t>
            </a:r>
            <a:r>
              <a:rPr lang="en-US" sz="1800" dirty="0">
                <a:latin typeface="Calibri" panose="020F0502020204030204" pitchFamily="34" charset="0"/>
                <a:ea typeface="Calibri" panose="020F0502020204030204" pitchFamily="34" charset="0"/>
                <a:cs typeface="Calibri" panose="020F0502020204030204" pitchFamily="34" charset="0"/>
              </a:rPr>
              <a:t>.</a:t>
            </a:r>
          </a:p>
          <a:p>
            <a:pPr algn="just"/>
            <a:r>
              <a:rPr lang="en-US" sz="1800" dirty="0">
                <a:latin typeface="Calibri" panose="020F0502020204030204" pitchFamily="34" charset="0"/>
                <a:ea typeface="Calibri" panose="020F0502020204030204" pitchFamily="34" charset="0"/>
                <a:cs typeface="Calibri" panose="020F0502020204030204" pitchFamily="34" charset="0"/>
              </a:rPr>
              <a:t>This sparse matrix serves as input for the machine learning model.</a:t>
            </a:r>
          </a:p>
        </p:txBody>
      </p:sp>
    </p:spTree>
    <p:extLst>
      <p:ext uri="{BB962C8B-B14F-4D97-AF65-F5344CB8AC3E}">
        <p14:creationId xmlns:p14="http://schemas.microsoft.com/office/powerpoint/2010/main" val="90651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A blue and white wavy pattern&#10;&#10;Description automatically generated">
            <a:extLst>
              <a:ext uri="{FF2B5EF4-FFF2-40B4-BE49-F238E27FC236}">
                <a16:creationId xmlns:a16="http://schemas.microsoft.com/office/drawing/2014/main" id="{BB82A11C-018E-D495-0679-B5F86114DB25}"/>
              </a:ext>
            </a:extLst>
          </p:cNvPr>
          <p:cNvPicPr>
            <a:picLocks noChangeAspect="1"/>
          </p:cNvPicPr>
          <p:nvPr/>
        </p:nvPicPr>
        <p:blipFill>
          <a:blip r:embed="rId2">
            <a:duotone>
              <a:schemeClr val="bg2">
                <a:shade val="45000"/>
                <a:satMod val="135000"/>
              </a:schemeClr>
              <a:prstClr val="white"/>
            </a:duotone>
          </a:blip>
          <a:srcRect t="25000"/>
          <a:stretch/>
        </p:blipFill>
        <p:spPr>
          <a:xfrm>
            <a:off x="20" y="10"/>
            <a:ext cx="12191980" cy="6857990"/>
          </a:xfrm>
          <a:prstGeom prst="rect">
            <a:avLst/>
          </a:prstGeom>
        </p:spPr>
      </p:pic>
      <p:sp>
        <p:nvSpPr>
          <p:cNvPr id="37" name="Rectangle 3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CE66-E81F-3E63-90E9-33D3D3CC7886}"/>
              </a:ext>
            </a:extLst>
          </p:cNvPr>
          <p:cNvSpPr>
            <a:spLocks noGrp="1"/>
          </p:cNvSpPr>
          <p:nvPr>
            <p:ph type="title"/>
          </p:nvPr>
        </p:nvSpPr>
        <p:spPr>
          <a:xfrm>
            <a:off x="838200" y="365125"/>
            <a:ext cx="3679371" cy="1460500"/>
          </a:xfrm>
        </p:spPr>
        <p:txBody>
          <a:bodyP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Introduction</a:t>
            </a:r>
          </a:p>
        </p:txBody>
      </p:sp>
      <p:graphicFrame>
        <p:nvGraphicFramePr>
          <p:cNvPr id="32" name="Content Placeholder 2">
            <a:extLst>
              <a:ext uri="{FF2B5EF4-FFF2-40B4-BE49-F238E27FC236}">
                <a16:creationId xmlns:a16="http://schemas.microsoft.com/office/drawing/2014/main" id="{36C1F458-D038-39CC-191E-3AEE7CFC27EE}"/>
              </a:ext>
            </a:extLst>
          </p:cNvPr>
          <p:cNvGraphicFramePr>
            <a:graphicFrameLocks noGrp="1"/>
          </p:cNvGraphicFramePr>
          <p:nvPr>
            <p:ph idx="1"/>
            <p:extLst>
              <p:ext uri="{D42A27DB-BD31-4B8C-83A1-F6EECF244321}">
                <p14:modId xmlns:p14="http://schemas.microsoft.com/office/powerpoint/2010/main" val="41076106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652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0" name="Rectangle 1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EAAC6-7E47-71CF-E2A6-9A80D7764A96}"/>
              </a:ext>
            </a:extLst>
          </p:cNvPr>
          <p:cNvSpPr>
            <a:spLocks noGrp="1"/>
          </p:cNvSpPr>
          <p:nvPr>
            <p:ph type="title"/>
          </p:nvPr>
        </p:nvSpPr>
        <p:spPr>
          <a:xfrm>
            <a:off x="988004" y="648315"/>
            <a:ext cx="4519661" cy="2087795"/>
          </a:xfrm>
        </p:spPr>
        <p:txBody>
          <a:bodyPr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Machine Learning Models &amp; Evaluations</a:t>
            </a:r>
          </a:p>
        </p:txBody>
      </p:sp>
      <p:sp>
        <p:nvSpPr>
          <p:cNvPr id="3" name="Content Placeholder 2">
            <a:extLst>
              <a:ext uri="{FF2B5EF4-FFF2-40B4-BE49-F238E27FC236}">
                <a16:creationId xmlns:a16="http://schemas.microsoft.com/office/drawing/2014/main" id="{0FD698D5-FCD8-0FD3-30DD-6C89F2CA867F}"/>
              </a:ext>
            </a:extLst>
          </p:cNvPr>
          <p:cNvSpPr>
            <a:spLocks noGrp="1"/>
          </p:cNvSpPr>
          <p:nvPr>
            <p:ph idx="1"/>
          </p:nvPr>
        </p:nvSpPr>
        <p:spPr>
          <a:xfrm>
            <a:off x="5507666" y="1084521"/>
            <a:ext cx="5954232" cy="4784651"/>
          </a:xfrm>
        </p:spPr>
        <p:txBody>
          <a:bodyPr vert="horz" lIns="91440" tIns="45720" rIns="91440" bIns="45720" rtlCol="0" anchor="ctr">
            <a:normAutofit/>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Models Implemented for Sentiment Analysis</a:t>
            </a:r>
            <a:r>
              <a:rPr lang="en-US" sz="2400" dirty="0">
                <a:latin typeface="Calibri" panose="020F0502020204030204" pitchFamily="34" charset="0"/>
                <a:ea typeface="Calibri" panose="020F0502020204030204" pitchFamily="34" charset="0"/>
                <a:cs typeface="Calibri" panose="020F0502020204030204" pitchFamily="34" charset="0"/>
              </a:rPr>
              <a:t>:</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Logistic Regression: </a:t>
            </a:r>
            <a:r>
              <a:rPr lang="en-US" sz="2000" dirty="0">
                <a:latin typeface="Calibri" panose="020F0502020204030204" pitchFamily="34" charset="0"/>
                <a:ea typeface="Calibri" panose="020F0502020204030204" pitchFamily="34" charset="0"/>
                <a:cs typeface="Calibri" panose="020F0502020204030204" pitchFamily="34" charset="0"/>
              </a:rPr>
              <a:t>A linear model for binary classification.</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Naïve Bayes: </a:t>
            </a:r>
            <a:r>
              <a:rPr lang="en-US" sz="2000" dirty="0">
                <a:latin typeface="Calibri" panose="020F0502020204030204" pitchFamily="34" charset="0"/>
                <a:ea typeface="Calibri" panose="020F0502020204030204" pitchFamily="34" charset="0"/>
                <a:cs typeface="Calibri" panose="020F0502020204030204" pitchFamily="34" charset="0"/>
              </a:rPr>
              <a:t>A probabilistic model based on Bayes' theorem, effective for text classification.</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Random Forest: </a:t>
            </a:r>
            <a:r>
              <a:rPr lang="en-US" sz="2000" dirty="0">
                <a:latin typeface="Calibri" panose="020F0502020204030204" pitchFamily="34" charset="0"/>
                <a:ea typeface="Calibri" panose="020F0502020204030204" pitchFamily="34" charset="0"/>
                <a:cs typeface="Calibri" panose="020F0502020204030204" pitchFamily="34" charset="0"/>
              </a:rPr>
              <a:t>An ensemble method using multiple decision trees for better accuracy.</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Gradient Boosting: </a:t>
            </a:r>
            <a:r>
              <a:rPr lang="en-US" sz="2000" dirty="0">
                <a:latin typeface="Calibri" panose="020F0502020204030204" pitchFamily="34" charset="0"/>
                <a:ea typeface="Calibri" panose="020F0502020204030204" pitchFamily="34" charset="0"/>
                <a:cs typeface="Calibri" panose="020F0502020204030204" pitchFamily="34" charset="0"/>
              </a:rPr>
              <a:t>Another ensemble technique that builds trees sequentially to improve predictions.</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MLP Classifier: </a:t>
            </a:r>
            <a:r>
              <a:rPr lang="en-US" sz="2000" dirty="0">
                <a:latin typeface="Calibri" panose="020F0502020204030204" pitchFamily="34" charset="0"/>
                <a:ea typeface="Calibri" panose="020F0502020204030204" pitchFamily="34" charset="0"/>
                <a:cs typeface="Calibri" panose="020F0502020204030204" pitchFamily="34" charset="0"/>
              </a:rPr>
              <a:t>A neural network model that can capture complex patterns in data.</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594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 name="Rectangle 2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08866-3E39-AF88-820F-06DE446204F7}"/>
              </a:ext>
            </a:extLst>
          </p:cNvPr>
          <p:cNvSpPr>
            <a:spLocks noGrp="1"/>
          </p:cNvSpPr>
          <p:nvPr>
            <p:ph type="title"/>
          </p:nvPr>
        </p:nvSpPr>
        <p:spPr>
          <a:xfrm>
            <a:off x="1282963" y="1238080"/>
            <a:ext cx="7935465" cy="867167"/>
          </a:xfrm>
        </p:spPr>
        <p:txBody>
          <a:bodyPr anchor="b">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Model Evaluation &amp; Comparison</a:t>
            </a:r>
          </a:p>
        </p:txBody>
      </p:sp>
      <p:graphicFrame>
        <p:nvGraphicFramePr>
          <p:cNvPr id="8" name="Content Placeholder 7">
            <a:extLst>
              <a:ext uri="{FF2B5EF4-FFF2-40B4-BE49-F238E27FC236}">
                <a16:creationId xmlns:a16="http://schemas.microsoft.com/office/drawing/2014/main" id="{89F215EB-E253-CA95-D99A-547D4D3D9A7D}"/>
              </a:ext>
            </a:extLst>
          </p:cNvPr>
          <p:cNvGraphicFramePr>
            <a:graphicFrameLocks noGrp="1"/>
          </p:cNvGraphicFramePr>
          <p:nvPr>
            <p:ph idx="1"/>
            <p:extLst>
              <p:ext uri="{D42A27DB-BD31-4B8C-83A1-F6EECF244321}">
                <p14:modId xmlns:p14="http://schemas.microsoft.com/office/powerpoint/2010/main" val="1798581764"/>
              </p:ext>
            </p:extLst>
          </p:nvPr>
        </p:nvGraphicFramePr>
        <p:xfrm>
          <a:off x="1106600" y="2860158"/>
          <a:ext cx="10132015" cy="2927027"/>
        </p:xfrm>
        <a:graphic>
          <a:graphicData uri="http://schemas.openxmlformats.org/drawingml/2006/table">
            <a:tbl>
              <a:tblPr firstRow="1" bandRow="1">
                <a:tableStyleId>{5C22544A-7EE6-4342-B048-85BDC9FD1C3A}</a:tableStyleId>
              </a:tblPr>
              <a:tblGrid>
                <a:gridCol w="2057578">
                  <a:extLst>
                    <a:ext uri="{9D8B030D-6E8A-4147-A177-3AD203B41FA5}">
                      <a16:colId xmlns:a16="http://schemas.microsoft.com/office/drawing/2014/main" val="1002081188"/>
                    </a:ext>
                  </a:extLst>
                </a:gridCol>
                <a:gridCol w="1181334">
                  <a:extLst>
                    <a:ext uri="{9D8B030D-6E8A-4147-A177-3AD203B41FA5}">
                      <a16:colId xmlns:a16="http://schemas.microsoft.com/office/drawing/2014/main" val="3733133001"/>
                    </a:ext>
                  </a:extLst>
                </a:gridCol>
                <a:gridCol w="1192609">
                  <a:extLst>
                    <a:ext uri="{9D8B030D-6E8A-4147-A177-3AD203B41FA5}">
                      <a16:colId xmlns:a16="http://schemas.microsoft.com/office/drawing/2014/main" val="267812612"/>
                    </a:ext>
                  </a:extLst>
                </a:gridCol>
                <a:gridCol w="1113683">
                  <a:extLst>
                    <a:ext uri="{9D8B030D-6E8A-4147-A177-3AD203B41FA5}">
                      <a16:colId xmlns:a16="http://schemas.microsoft.com/office/drawing/2014/main" val="4002616626"/>
                    </a:ext>
                  </a:extLst>
                </a:gridCol>
                <a:gridCol w="1113683">
                  <a:extLst>
                    <a:ext uri="{9D8B030D-6E8A-4147-A177-3AD203B41FA5}">
                      <a16:colId xmlns:a16="http://schemas.microsoft.com/office/drawing/2014/main" val="3914663014"/>
                    </a:ext>
                  </a:extLst>
                </a:gridCol>
                <a:gridCol w="1192609">
                  <a:extLst>
                    <a:ext uri="{9D8B030D-6E8A-4147-A177-3AD203B41FA5}">
                      <a16:colId xmlns:a16="http://schemas.microsoft.com/office/drawing/2014/main" val="1238831528"/>
                    </a:ext>
                  </a:extLst>
                </a:gridCol>
                <a:gridCol w="1113683">
                  <a:extLst>
                    <a:ext uri="{9D8B030D-6E8A-4147-A177-3AD203B41FA5}">
                      <a16:colId xmlns:a16="http://schemas.microsoft.com/office/drawing/2014/main" val="4228738475"/>
                    </a:ext>
                  </a:extLst>
                </a:gridCol>
                <a:gridCol w="1166836">
                  <a:extLst>
                    <a:ext uri="{9D8B030D-6E8A-4147-A177-3AD203B41FA5}">
                      <a16:colId xmlns:a16="http://schemas.microsoft.com/office/drawing/2014/main" val="605232771"/>
                    </a:ext>
                  </a:extLst>
                </a:gridCol>
              </a:tblGrid>
              <a:tr h="739792">
                <a:tc>
                  <a:txBody>
                    <a:bodyPr/>
                    <a:lstStyle/>
                    <a:p>
                      <a:pPr algn="l" fontAlgn="base">
                        <a:lnSpc>
                          <a:spcPts val="2175"/>
                        </a:lnSpc>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Model</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1650"/>
                        </a:lnSpc>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Accuracy</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2175"/>
                        </a:lnSpc>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Precision</a:t>
                      </a:r>
                    </a:p>
                    <a:p>
                      <a:pPr algn="l" fontAlgn="base">
                        <a:lnSpc>
                          <a:spcPts val="2175"/>
                        </a:lnSpc>
                      </a:pPr>
                      <a:r>
                        <a:rPr lang="en-US" sz="1800"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1950"/>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Recall</a:t>
                      </a:r>
                    </a:p>
                    <a:p>
                      <a:pPr algn="l" fontAlgn="base">
                        <a:lnSpc>
                          <a:spcPts val="1950"/>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F1 score</a:t>
                      </a:r>
                    </a:p>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Precision</a:t>
                      </a:r>
                    </a:p>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1)</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Recall</a:t>
                      </a:r>
                    </a:p>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1)</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tc>
                  <a:txBody>
                    <a:bodyPr/>
                    <a:lstStyle/>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F1</a:t>
                      </a:r>
                    </a:p>
                    <a:p>
                      <a:pPr algn="l" fontAlgn="base">
                        <a:lnSpc>
                          <a:spcPts val="2175"/>
                        </a:lnSpc>
                      </a:pPr>
                      <a:r>
                        <a:rPr lang="en-US" sz="1800" b="1" i="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1 )</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29718"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3177081229"/>
                  </a:ext>
                </a:extLst>
              </a:tr>
              <a:tr h="437447">
                <a:tc>
                  <a:txBody>
                    <a:bodyPr/>
                    <a:lstStyle/>
                    <a:p>
                      <a:pPr algn="l" fontAlgn="base">
                        <a:lnSpc>
                          <a:spcPts val="1950"/>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Logistic regression</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0.79</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0.76</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0.77</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0.77</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0.80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29718"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320121178"/>
                  </a:ext>
                </a:extLst>
              </a:tr>
              <a:tr h="437447">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Naïve bayes</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0.76</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0.75</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0.77</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0.76</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0.76</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0.75</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0.76</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252268903"/>
                  </a:ext>
                </a:extLst>
              </a:tr>
              <a:tr h="437447">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0.73</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0.75</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0.69</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0.72</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0.72</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0.77</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0.74</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123353377"/>
                  </a:ext>
                </a:extLst>
              </a:tr>
              <a:tr h="437447">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Gradient boosting</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0.64</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0.79</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0.37</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0.50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0.59</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0.90</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0.71</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582406519"/>
                  </a:ext>
                </a:extLst>
              </a:tr>
              <a:tr h="437447">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MLP classifier</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0.79</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tc>
                  <a:txBody>
                    <a:bodyPr/>
                    <a:lstStyle/>
                    <a:p>
                      <a:pPr algn="l" fontAlgn="base">
                        <a:lnSpc>
                          <a:spcPts val="2175"/>
                        </a:lnSpc>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0.78</a:t>
                      </a:r>
                    </a:p>
                  </a:txBody>
                  <a:tcPr marL="96448" marR="96448" marT="48225" marB="48225">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502296790"/>
                  </a:ext>
                </a:extLst>
              </a:tr>
            </a:tbl>
          </a:graphicData>
        </a:graphic>
      </p:graphicFrame>
    </p:spTree>
    <p:extLst>
      <p:ext uri="{BB962C8B-B14F-4D97-AF65-F5344CB8AC3E}">
        <p14:creationId xmlns:p14="http://schemas.microsoft.com/office/powerpoint/2010/main" val="332890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92EB-A470-F335-598E-869E1D6DE563}"/>
              </a:ext>
            </a:extLst>
          </p:cNvPr>
          <p:cNvSpPr>
            <a:spLocks noGrp="1"/>
          </p:cNvSpPr>
          <p:nvPr>
            <p:ph type="title"/>
          </p:nvPr>
        </p:nvSpPr>
        <p:spPr>
          <a:xfrm>
            <a:off x="8017254" y="525439"/>
            <a:ext cx="3772138" cy="1409687"/>
          </a:xfrm>
        </p:spPr>
        <p:txBody>
          <a:bodyP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Confusion matrixes:</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descr="A green squares with white text&#10;&#10;Description automatically generated">
            <a:extLst>
              <a:ext uri="{FF2B5EF4-FFF2-40B4-BE49-F238E27FC236}">
                <a16:creationId xmlns:a16="http://schemas.microsoft.com/office/drawing/2014/main" id="{2EA712ED-7C45-F07F-433C-65CF1B01F387}"/>
              </a:ext>
            </a:extLst>
          </p:cNvPr>
          <p:cNvPicPr>
            <a:picLocks noChangeAspect="1"/>
          </p:cNvPicPr>
          <p:nvPr/>
        </p:nvPicPr>
        <p:blipFill>
          <a:blip r:embed="rId2"/>
          <a:stretch>
            <a:fillRect/>
          </a:stretch>
        </p:blipFill>
        <p:spPr>
          <a:xfrm>
            <a:off x="402608" y="879387"/>
            <a:ext cx="3917965" cy="2840524"/>
          </a:xfrm>
          <a:prstGeom prst="rect">
            <a:avLst/>
          </a:prstGeom>
        </p:spPr>
      </p:pic>
      <p:cxnSp>
        <p:nvCxnSpPr>
          <p:cNvPr id="30" name="Straight Connector 2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screenshot of a graph&#10;&#10;Description automatically generated">
            <a:extLst>
              <a:ext uri="{FF2B5EF4-FFF2-40B4-BE49-F238E27FC236}">
                <a16:creationId xmlns:a16="http://schemas.microsoft.com/office/drawing/2014/main" id="{7C5292FB-EE7E-23B2-5868-D5ECFA32FD39}"/>
              </a:ext>
            </a:extLst>
          </p:cNvPr>
          <p:cNvPicPr>
            <a:picLocks noChangeAspect="1"/>
          </p:cNvPicPr>
          <p:nvPr/>
        </p:nvPicPr>
        <p:blipFill>
          <a:blip r:embed="rId3"/>
          <a:stretch>
            <a:fillRect/>
          </a:stretch>
        </p:blipFill>
        <p:spPr>
          <a:xfrm>
            <a:off x="4814664" y="285578"/>
            <a:ext cx="2596228" cy="1836831"/>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1AC9FEDE-C023-EE9C-F8E5-C558851412F0}"/>
              </a:ext>
            </a:extLst>
          </p:cNvPr>
          <p:cNvPicPr>
            <a:picLocks noChangeAspect="1"/>
          </p:cNvPicPr>
          <p:nvPr/>
        </p:nvPicPr>
        <p:blipFill>
          <a:blip r:embed="rId4"/>
          <a:stretch>
            <a:fillRect/>
          </a:stretch>
        </p:blipFill>
        <p:spPr>
          <a:xfrm>
            <a:off x="4814664" y="2424609"/>
            <a:ext cx="2723710" cy="1947452"/>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green squares with white text&#10;&#10;Description automatically generated">
            <a:extLst>
              <a:ext uri="{FF2B5EF4-FFF2-40B4-BE49-F238E27FC236}">
                <a16:creationId xmlns:a16="http://schemas.microsoft.com/office/drawing/2014/main" id="{BF0E38F6-AFF5-852C-5747-DE849EDDE0DD}"/>
              </a:ext>
            </a:extLst>
          </p:cNvPr>
          <p:cNvPicPr>
            <a:picLocks noChangeAspect="1"/>
          </p:cNvPicPr>
          <p:nvPr/>
        </p:nvPicPr>
        <p:blipFill>
          <a:blip r:embed="rId5"/>
          <a:stretch>
            <a:fillRect/>
          </a:stretch>
        </p:blipFill>
        <p:spPr>
          <a:xfrm>
            <a:off x="86658" y="4734425"/>
            <a:ext cx="2646514" cy="1879025"/>
          </a:xfrm>
          <a:prstGeom prst="rect">
            <a:avLst/>
          </a:prstGeom>
        </p:spPr>
      </p:pic>
      <p:pic>
        <p:nvPicPr>
          <p:cNvPr id="18" name="Picture 17" descr="A green squares with numbers&#10;&#10;Description automatically generated">
            <a:extLst>
              <a:ext uri="{FF2B5EF4-FFF2-40B4-BE49-F238E27FC236}">
                <a16:creationId xmlns:a16="http://schemas.microsoft.com/office/drawing/2014/main" id="{746C607A-7B87-28DD-3038-BD2C5F4883A8}"/>
              </a:ext>
            </a:extLst>
          </p:cNvPr>
          <p:cNvPicPr>
            <a:picLocks noChangeAspect="1"/>
          </p:cNvPicPr>
          <p:nvPr/>
        </p:nvPicPr>
        <p:blipFill>
          <a:blip r:embed="rId6"/>
          <a:stretch>
            <a:fillRect/>
          </a:stretch>
        </p:blipFill>
        <p:spPr>
          <a:xfrm>
            <a:off x="3529126" y="4731423"/>
            <a:ext cx="2919087" cy="2065254"/>
          </a:xfrm>
          <a:prstGeom prst="rect">
            <a:avLst/>
          </a:prstGeom>
        </p:spPr>
      </p:pic>
      <p:sp>
        <p:nvSpPr>
          <p:cNvPr id="14" name="Content Placeholder 11">
            <a:extLst>
              <a:ext uri="{FF2B5EF4-FFF2-40B4-BE49-F238E27FC236}">
                <a16:creationId xmlns:a16="http://schemas.microsoft.com/office/drawing/2014/main" id="{67231AA9-FA51-A21B-09B0-1E7BF2D88F4F}"/>
              </a:ext>
            </a:extLst>
          </p:cNvPr>
          <p:cNvSpPr>
            <a:spLocks noGrp="1"/>
          </p:cNvSpPr>
          <p:nvPr>
            <p:ph idx="1"/>
          </p:nvPr>
        </p:nvSpPr>
        <p:spPr>
          <a:xfrm>
            <a:off x="8017253" y="2274491"/>
            <a:ext cx="3923107" cy="1319314"/>
          </a:xfrm>
        </p:spPr>
        <p:txBody>
          <a:bodyPr>
            <a:norm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 confusion matrix compares expected and actual values to evaluate categorization models. </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8824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65E2E9-71E4-D580-120C-E9941C5B350D}"/>
              </a:ext>
            </a:extLst>
          </p:cNvPr>
          <p:cNvSpPr>
            <a:spLocks noGrp="1"/>
          </p:cNvSpPr>
          <p:nvPr>
            <p:ph type="title"/>
          </p:nvPr>
        </p:nvSpPr>
        <p:spPr>
          <a:xfrm>
            <a:off x="1137036" y="548640"/>
            <a:ext cx="9916632" cy="1188720"/>
          </a:xfrm>
        </p:spPr>
        <p:txBody>
          <a:bodyPr>
            <a:normAutofit/>
          </a:bodyPr>
          <a:lstStyle/>
          <a:p>
            <a:r>
              <a:rPr lang="en-US" sz="4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Association Rule Mining:</a:t>
            </a:r>
          </a:p>
        </p:txBody>
      </p:sp>
      <p:sp>
        <p:nvSpPr>
          <p:cNvPr id="3" name="Content Placeholder 2">
            <a:extLst>
              <a:ext uri="{FF2B5EF4-FFF2-40B4-BE49-F238E27FC236}">
                <a16:creationId xmlns:a16="http://schemas.microsoft.com/office/drawing/2014/main" id="{C5D751F0-1322-67BE-B7FE-5ED569E09DF7}"/>
              </a:ext>
            </a:extLst>
          </p:cNvPr>
          <p:cNvSpPr>
            <a:spLocks noGrp="1"/>
          </p:cNvSpPr>
          <p:nvPr>
            <p:ph idx="1"/>
          </p:nvPr>
        </p:nvSpPr>
        <p:spPr>
          <a:xfrm>
            <a:off x="1669312" y="2286001"/>
            <a:ext cx="8750595" cy="3774558"/>
          </a:xfrm>
        </p:spPr>
        <p:txBody>
          <a:bodyPr vert="horz" lIns="91440" tIns="45720" rIns="91440" bIns="45720" rtlCol="0" anchor="ctr">
            <a:normAutofit/>
          </a:bodyPr>
          <a:lstStyle/>
          <a:p>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Identifies frequent patterns in text data (e.g., common word combinations).</a:t>
            </a:r>
          </a:p>
          <a:p>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Useful for understanding co-occurrence relationships in tweets.</a:t>
            </a:r>
          </a:p>
          <a:p>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Offers insights into sentiment trends and thematic patterns in text.</a:t>
            </a:r>
          </a:p>
          <a:p>
            <a:pPr marL="0" indent="0">
              <a:buNone/>
            </a:pPr>
            <a:endPar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Methods Used</a:t>
            </a:r>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a:t>
            </a:r>
          </a:p>
          <a:p>
            <a:r>
              <a:rPr lang="en-US" sz="2000" b="1" dirty="0" err="1">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Apriori</a:t>
            </a:r>
            <a:r>
              <a:rPr lang="en-US" sz="2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Algorithm</a:t>
            </a:r>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For frequent itemset generation.</a:t>
            </a:r>
          </a:p>
          <a:p>
            <a:r>
              <a:rPr lang="en-US" sz="20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Association Rules</a:t>
            </a:r>
            <a:r>
              <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 Metrics like Support, Confidence, and Lift.</a:t>
            </a:r>
          </a:p>
          <a:p>
            <a:endParaRPr lang="en-US" sz="20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805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rectangular bars with black text&#10;&#10;Description automatically generated">
            <a:extLst>
              <a:ext uri="{FF2B5EF4-FFF2-40B4-BE49-F238E27FC236}">
                <a16:creationId xmlns:a16="http://schemas.microsoft.com/office/drawing/2014/main" id="{8F53CAB1-03B4-AD8A-CECC-5F13FE619F03}"/>
              </a:ext>
            </a:extLst>
          </p:cNvPr>
          <p:cNvPicPr>
            <a:picLocks noChangeAspect="1"/>
          </p:cNvPicPr>
          <p:nvPr/>
        </p:nvPicPr>
        <p:blipFill>
          <a:blip r:embed="rId2"/>
          <a:srcRect l="10558" r="18884" b="2"/>
          <a:stretch/>
        </p:blipFill>
        <p:spPr>
          <a:xfrm>
            <a:off x="576244" y="650494"/>
            <a:ext cx="5628018" cy="5324142"/>
          </a:xfrm>
          <a:prstGeom prst="rect">
            <a:avLst/>
          </a:prstGeom>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961617D-C6FA-E38E-FC63-812C52F53F09}"/>
              </a:ext>
            </a:extLst>
          </p:cNvPr>
          <p:cNvSpPr>
            <a:spLocks noGrp="1"/>
          </p:cNvSpPr>
          <p:nvPr>
            <p:ph idx="1"/>
          </p:nvPr>
        </p:nvSpPr>
        <p:spPr>
          <a:xfrm>
            <a:off x="7239012" y="2031101"/>
            <a:ext cx="4282984" cy="3511943"/>
          </a:xfrm>
        </p:spPr>
        <p:txBody>
          <a:bodyPr anchor="ctr">
            <a:norm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This bar plot showcases the top rules based on confidence scores while annotating their support values.</a:t>
            </a:r>
          </a:p>
          <a:p>
            <a:pPr algn="just"/>
            <a:r>
              <a:rPr lang="en-US" sz="2000" dirty="0">
                <a:latin typeface="Calibri" panose="020F0502020204030204" pitchFamily="34" charset="0"/>
                <a:ea typeface="Calibri" panose="020F0502020204030204" pitchFamily="34" charset="0"/>
                <a:cs typeface="Calibri" panose="020F0502020204030204" pitchFamily="34" charset="0"/>
              </a:rPr>
              <a:t>Rules with high confidence and support are ideal for making decisions. The rule for 'wan' is highly reliable but less frequent, whereas '</a:t>
            </a:r>
            <a:r>
              <a:rPr lang="en-US" sz="2000" dirty="0" err="1">
                <a:latin typeface="Calibri" panose="020F0502020204030204" pitchFamily="34" charset="0"/>
                <a:ea typeface="Calibri" panose="020F0502020204030204" pitchFamily="34" charset="0"/>
                <a:cs typeface="Calibri" panose="020F0502020204030204" pitchFamily="34" charset="0"/>
              </a:rPr>
              <a:t>gon</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dirty="0" err="1">
                <a:latin typeface="Calibri" panose="020F0502020204030204" pitchFamily="34" charset="0"/>
                <a:ea typeface="Calibri" panose="020F0502020204030204" pitchFamily="34" charset="0"/>
                <a:cs typeface="Calibri" panose="020F0502020204030204" pitchFamily="34" charset="0"/>
              </a:rPr>
              <a:t>na</a:t>
            </a:r>
            <a:r>
              <a:rPr lang="en-US" sz="2000" dirty="0">
                <a:latin typeface="Calibri" panose="020F0502020204030204" pitchFamily="34" charset="0"/>
                <a:ea typeface="Calibri" panose="020F0502020204030204" pitchFamily="34" charset="0"/>
                <a:cs typeface="Calibri" panose="020F0502020204030204" pitchFamily="34" charset="0"/>
              </a:rPr>
              <a:t>' are more frequent but slightly less confident.</a:t>
            </a:r>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27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numbers and points&#10;&#10;Description automatically generated">
            <a:extLst>
              <a:ext uri="{FF2B5EF4-FFF2-40B4-BE49-F238E27FC236}">
                <a16:creationId xmlns:a16="http://schemas.microsoft.com/office/drawing/2014/main" id="{4B49D887-898F-EA07-088D-E5F3A18D80BC}"/>
              </a:ext>
            </a:extLst>
          </p:cNvPr>
          <p:cNvPicPr>
            <a:picLocks noChangeAspect="1"/>
          </p:cNvPicPr>
          <p:nvPr/>
        </p:nvPicPr>
        <p:blipFill>
          <a:blip r:embed="rId2"/>
          <a:srcRect l="28384" r="-1" b="-1"/>
          <a:stretch/>
        </p:blipFill>
        <p:spPr>
          <a:xfrm>
            <a:off x="467981" y="646830"/>
            <a:ext cx="5918952" cy="5599367"/>
          </a:xfrm>
          <a:prstGeom prst="rect">
            <a:avLst/>
          </a:prstGeom>
        </p:spPr>
      </p:pic>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70D8E2-B7B0-7945-7C77-DCEF09988FA6}"/>
              </a:ext>
            </a:extLst>
          </p:cNvPr>
          <p:cNvSpPr>
            <a:spLocks noGrp="1"/>
          </p:cNvSpPr>
          <p:nvPr>
            <p:ph idx="1"/>
          </p:nvPr>
        </p:nvSpPr>
        <p:spPr>
          <a:xfrm>
            <a:off x="7239012" y="2031101"/>
            <a:ext cx="4282984" cy="3511943"/>
          </a:xfrm>
        </p:spPr>
        <p:txBody>
          <a:bodyPr anchor="ctr">
            <a:normAutofit/>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The scatter plot visualizes association rules in terms of their support, confidence, and lift values.</a:t>
            </a:r>
          </a:p>
          <a:p>
            <a:pPr algn="just"/>
            <a:r>
              <a:rPr lang="en-US" sz="2000" dirty="0">
                <a:latin typeface="Calibri" panose="020F0502020204030204" pitchFamily="34" charset="0"/>
                <a:ea typeface="Calibri" panose="020F0502020204030204" pitchFamily="34" charset="0"/>
                <a:cs typeface="Calibri" panose="020F0502020204030204" pitchFamily="34" charset="0"/>
              </a:rPr>
              <a:t>Rules with higher confidence and lift are more impactful, as they are both reliable and significant.</a:t>
            </a:r>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84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F64A58-98D6-7405-D331-E6766D57092F}"/>
              </a:ext>
            </a:extLst>
          </p:cNvPr>
          <p:cNvSpPr txBox="1"/>
          <p:nvPr/>
        </p:nvSpPr>
        <p:spPr>
          <a:xfrm>
            <a:off x="7100789" y="2378638"/>
            <a:ext cx="4642754" cy="2502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000" dirty="0">
                <a:latin typeface="Calibri" panose="020F0502020204030204" pitchFamily="34" charset="0"/>
                <a:ea typeface="Calibri" panose="020F0502020204030204" pitchFamily="34" charset="0"/>
                <a:cs typeface="Calibri" panose="020F0502020204030204" pitchFamily="34" charset="0"/>
              </a:rPr>
              <a:t>This network graph demonstrates the relationships among terms or phrases that often appear together in contexts of positive or negative sentiment.</a:t>
            </a:r>
          </a:p>
        </p:txBody>
      </p:sp>
      <p:sp>
        <p:nvSpPr>
          <p:cNvPr id="77" name="Rectangle 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5A5307B-E452-0428-00BC-FE61497596EF}"/>
              </a:ext>
            </a:extLst>
          </p:cNvPr>
          <p:cNvPicPr>
            <a:picLocks noChangeAspect="1"/>
          </p:cNvPicPr>
          <p:nvPr/>
        </p:nvPicPr>
        <p:blipFill>
          <a:blip r:embed="rId2"/>
          <a:stretch>
            <a:fillRect/>
          </a:stretch>
        </p:blipFill>
        <p:spPr>
          <a:xfrm>
            <a:off x="294360" y="721343"/>
            <a:ext cx="6197374" cy="4862791"/>
          </a:xfrm>
          <a:prstGeom prst="rect">
            <a:avLst/>
          </a:prstGeom>
        </p:spPr>
      </p:pic>
    </p:spTree>
    <p:extLst>
      <p:ext uri="{BB962C8B-B14F-4D97-AF65-F5344CB8AC3E}">
        <p14:creationId xmlns:p14="http://schemas.microsoft.com/office/powerpoint/2010/main" val="1468334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endar">
            <a:extLst>
              <a:ext uri="{FF2B5EF4-FFF2-40B4-BE49-F238E27FC236}">
                <a16:creationId xmlns:a16="http://schemas.microsoft.com/office/drawing/2014/main" id="{FBD5488C-A58E-0F04-5907-6E7AE6F0C675}"/>
              </a:ext>
            </a:extLst>
          </p:cNvPr>
          <p:cNvPicPr>
            <a:picLocks noChangeAspect="1"/>
          </p:cNvPicPr>
          <p:nvPr/>
        </p:nvPicPr>
        <p:blipFill>
          <a:blip r:embed="rId2"/>
          <a:srcRect l="25641" r="21700"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6A7CA-979D-2BF7-75BF-A4AEA2F76FFC}"/>
              </a:ext>
            </a:extLst>
          </p:cNvPr>
          <p:cNvSpPr>
            <a:spLocks noGrp="1"/>
          </p:cNvSpPr>
          <p:nvPr>
            <p:ph type="title"/>
          </p:nvPr>
        </p:nvSpPr>
        <p:spPr>
          <a:xfrm>
            <a:off x="6115317" y="405685"/>
            <a:ext cx="5464968" cy="1559301"/>
          </a:xfrm>
        </p:spPr>
        <p:txBody>
          <a:bodyP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Results</a:t>
            </a:r>
          </a:p>
        </p:txBody>
      </p:sp>
      <p:sp>
        <p:nvSpPr>
          <p:cNvPr id="3" name="Content Placeholder 2">
            <a:extLst>
              <a:ext uri="{FF2B5EF4-FFF2-40B4-BE49-F238E27FC236}">
                <a16:creationId xmlns:a16="http://schemas.microsoft.com/office/drawing/2014/main" id="{1739BA78-DA5F-9F07-2C4E-D6E2A21AA5CB}"/>
              </a:ext>
            </a:extLst>
          </p:cNvPr>
          <p:cNvSpPr>
            <a:spLocks noGrp="1"/>
          </p:cNvSpPr>
          <p:nvPr>
            <p:ph idx="1"/>
          </p:nvPr>
        </p:nvSpPr>
        <p:spPr>
          <a:xfrm>
            <a:off x="5762846" y="2519915"/>
            <a:ext cx="6209414" cy="4008476"/>
          </a:xfrm>
        </p:spPr>
        <p:txBody>
          <a:bodyPr vert="horz" lIns="91440" tIns="45720" rIns="91440" bIns="45720" rtlCol="0" anchor="ctr">
            <a:normAutofit/>
          </a:body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Model Performance Summary:</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Naive Bayes:</a:t>
            </a:r>
            <a:r>
              <a:rPr lang="en-US" sz="2000" dirty="0">
                <a:latin typeface="Calibri" panose="020F0502020204030204" pitchFamily="34" charset="0"/>
                <a:ea typeface="Calibri" panose="020F0502020204030204" pitchFamily="34" charset="0"/>
                <a:cs typeface="Calibri" panose="020F0502020204030204" pitchFamily="34" charset="0"/>
              </a:rPr>
              <a:t> Accuracy: </a:t>
            </a:r>
            <a:r>
              <a:rPr lang="en-US" sz="2000" b="1" dirty="0">
                <a:latin typeface="Calibri" panose="020F0502020204030204" pitchFamily="34" charset="0"/>
                <a:ea typeface="Calibri" panose="020F0502020204030204" pitchFamily="34" charset="0"/>
                <a:cs typeface="Calibri" panose="020F0502020204030204" pitchFamily="34" charset="0"/>
              </a:rPr>
              <a:t>76%</a:t>
            </a:r>
            <a:r>
              <a:rPr lang="en-US" sz="2000" dirty="0">
                <a:latin typeface="Calibri" panose="020F0502020204030204" pitchFamily="34" charset="0"/>
                <a:ea typeface="Calibri" panose="020F0502020204030204" pitchFamily="34" charset="0"/>
                <a:cs typeface="Calibri" panose="020F0502020204030204" pitchFamily="34" charset="0"/>
              </a:rPr>
              <a:t>, F1 Score: </a:t>
            </a:r>
            <a:r>
              <a:rPr lang="en-US" sz="2000" b="1" dirty="0">
                <a:latin typeface="Calibri" panose="020F0502020204030204" pitchFamily="34" charset="0"/>
                <a:ea typeface="Calibri" panose="020F0502020204030204" pitchFamily="34" charset="0"/>
                <a:cs typeface="Calibri" panose="020F0502020204030204" pitchFamily="34" charset="0"/>
              </a:rPr>
              <a:t>0.76</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dirty="0">
                <a:latin typeface="Calibri" panose="020F0502020204030204" pitchFamily="34" charset="0"/>
                <a:ea typeface="Calibri" panose="020F0502020204030204" pitchFamily="34" charset="0"/>
                <a:cs typeface="Calibri" panose="020F0502020204030204" pitchFamily="34" charset="0"/>
              </a:rPr>
              <a:t>Random Forest:</a:t>
            </a:r>
            <a:r>
              <a:rPr lang="en-US" sz="2000" dirty="0">
                <a:latin typeface="Calibri" panose="020F0502020204030204" pitchFamily="34" charset="0"/>
                <a:ea typeface="Calibri" panose="020F0502020204030204" pitchFamily="34" charset="0"/>
                <a:cs typeface="Calibri" panose="020F0502020204030204" pitchFamily="34" charset="0"/>
              </a:rPr>
              <a:t> Accuracy: </a:t>
            </a:r>
            <a:r>
              <a:rPr lang="en-US" sz="2000" b="1" dirty="0">
                <a:latin typeface="Calibri" panose="020F0502020204030204" pitchFamily="34" charset="0"/>
                <a:ea typeface="Calibri" panose="020F0502020204030204" pitchFamily="34" charset="0"/>
                <a:cs typeface="Calibri" panose="020F0502020204030204" pitchFamily="34" charset="0"/>
              </a:rPr>
              <a:t>73%</a:t>
            </a:r>
            <a:r>
              <a:rPr lang="en-US" sz="2000" dirty="0">
                <a:latin typeface="Calibri" panose="020F0502020204030204" pitchFamily="34" charset="0"/>
                <a:ea typeface="Calibri" panose="020F0502020204030204" pitchFamily="34" charset="0"/>
                <a:cs typeface="Calibri" panose="020F0502020204030204" pitchFamily="34" charset="0"/>
              </a:rPr>
              <a:t>, F1 Score: </a:t>
            </a:r>
            <a:r>
              <a:rPr lang="en-US" sz="2000" b="1" dirty="0">
                <a:latin typeface="Calibri" panose="020F0502020204030204" pitchFamily="34" charset="0"/>
                <a:ea typeface="Calibri" panose="020F0502020204030204" pitchFamily="34" charset="0"/>
                <a:cs typeface="Calibri" panose="020F0502020204030204" pitchFamily="34" charset="0"/>
              </a:rPr>
              <a:t>0.74</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dirty="0">
                <a:latin typeface="Calibri" panose="020F0502020204030204" pitchFamily="34" charset="0"/>
                <a:ea typeface="Calibri" panose="020F0502020204030204" pitchFamily="34" charset="0"/>
                <a:cs typeface="Calibri" panose="020F0502020204030204" pitchFamily="34" charset="0"/>
              </a:rPr>
              <a:t>Gradient Boosting: </a:t>
            </a:r>
            <a:r>
              <a:rPr lang="en-US" sz="2000" dirty="0">
                <a:latin typeface="Calibri" panose="020F0502020204030204" pitchFamily="34" charset="0"/>
                <a:ea typeface="Calibri" panose="020F0502020204030204" pitchFamily="34" charset="0"/>
                <a:cs typeface="Calibri" panose="020F0502020204030204" pitchFamily="34" charset="0"/>
              </a:rPr>
              <a:t>Accuracy: </a:t>
            </a:r>
            <a:r>
              <a:rPr lang="en-US" sz="2000" b="1" dirty="0">
                <a:latin typeface="Calibri" panose="020F0502020204030204" pitchFamily="34" charset="0"/>
                <a:ea typeface="Calibri" panose="020F0502020204030204" pitchFamily="34" charset="0"/>
                <a:cs typeface="Calibri" panose="020F0502020204030204" pitchFamily="34" charset="0"/>
              </a:rPr>
              <a:t>64%</a:t>
            </a:r>
            <a:r>
              <a:rPr lang="en-US" sz="2000" dirty="0">
                <a:latin typeface="Calibri" panose="020F0502020204030204" pitchFamily="34" charset="0"/>
                <a:ea typeface="Calibri" panose="020F0502020204030204" pitchFamily="34" charset="0"/>
                <a:cs typeface="Calibri" panose="020F0502020204030204" pitchFamily="34" charset="0"/>
              </a:rPr>
              <a:t>, F1 Score: </a:t>
            </a:r>
            <a:r>
              <a:rPr lang="en-US" sz="2000" b="1" dirty="0">
                <a:latin typeface="Calibri" panose="020F0502020204030204" pitchFamily="34" charset="0"/>
                <a:ea typeface="Calibri" panose="020F0502020204030204" pitchFamily="34" charset="0"/>
                <a:cs typeface="Calibri" panose="020F0502020204030204" pitchFamily="34" charset="0"/>
              </a:rPr>
              <a:t>0.71</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dirty="0">
                <a:latin typeface="Calibri" panose="020F0502020204030204" pitchFamily="34" charset="0"/>
                <a:ea typeface="Calibri" panose="020F0502020204030204" pitchFamily="34" charset="0"/>
                <a:cs typeface="Calibri" panose="020F0502020204030204" pitchFamily="34" charset="0"/>
              </a:rPr>
              <a:t>MLP Classifier:</a:t>
            </a:r>
            <a:r>
              <a:rPr lang="en-US" sz="2000" dirty="0">
                <a:latin typeface="Calibri" panose="020F0502020204030204" pitchFamily="34" charset="0"/>
                <a:ea typeface="Calibri" panose="020F0502020204030204" pitchFamily="34" charset="0"/>
                <a:cs typeface="Calibri" panose="020F0502020204030204" pitchFamily="34" charset="0"/>
              </a:rPr>
              <a:t> Accuracy: </a:t>
            </a:r>
            <a:r>
              <a:rPr lang="en-US" sz="2000" b="1" dirty="0">
                <a:latin typeface="Calibri" panose="020F0502020204030204" pitchFamily="34" charset="0"/>
                <a:ea typeface="Calibri" panose="020F0502020204030204" pitchFamily="34" charset="0"/>
                <a:cs typeface="Calibri" panose="020F0502020204030204" pitchFamily="34" charset="0"/>
              </a:rPr>
              <a:t>78%</a:t>
            </a:r>
            <a:r>
              <a:rPr lang="en-US" sz="2000" dirty="0">
                <a:latin typeface="Calibri" panose="020F0502020204030204" pitchFamily="34" charset="0"/>
                <a:ea typeface="Calibri" panose="020F0502020204030204" pitchFamily="34" charset="0"/>
                <a:cs typeface="Calibri" panose="020F0502020204030204" pitchFamily="34" charset="0"/>
              </a:rPr>
              <a:t>, F1 Score: </a:t>
            </a:r>
            <a:r>
              <a:rPr lang="en-US" sz="2000" b="1" dirty="0">
                <a:latin typeface="Calibri" panose="020F0502020204030204" pitchFamily="34" charset="0"/>
                <a:ea typeface="Calibri" panose="020F0502020204030204" pitchFamily="34" charset="0"/>
                <a:cs typeface="Calibri" panose="020F0502020204030204" pitchFamily="34" charset="0"/>
              </a:rPr>
              <a:t>0.78</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b="1" dirty="0">
                <a:latin typeface="Calibri" panose="020F0502020204030204" pitchFamily="34" charset="0"/>
                <a:ea typeface="Calibri" panose="020F0502020204030204" pitchFamily="34" charset="0"/>
                <a:cs typeface="Calibri" panose="020F0502020204030204" pitchFamily="34" charset="0"/>
              </a:rPr>
              <a:t>Logistic Regression: </a:t>
            </a:r>
            <a:r>
              <a:rPr lang="en-US" sz="2000" dirty="0">
                <a:latin typeface="Calibri" panose="020F0502020204030204" pitchFamily="34" charset="0"/>
                <a:ea typeface="Calibri" panose="020F0502020204030204" pitchFamily="34" charset="0"/>
                <a:cs typeface="Calibri" panose="020F0502020204030204" pitchFamily="34" charset="0"/>
              </a:rPr>
              <a:t>Accuracy: </a:t>
            </a:r>
            <a:r>
              <a:rPr lang="en-US" sz="2000" b="1" dirty="0">
                <a:latin typeface="Calibri" panose="020F0502020204030204" pitchFamily="34" charset="0"/>
                <a:ea typeface="Calibri" panose="020F0502020204030204" pitchFamily="34" charset="0"/>
                <a:cs typeface="Calibri" panose="020F0502020204030204" pitchFamily="34" charset="0"/>
              </a:rPr>
              <a:t>78%</a:t>
            </a:r>
            <a:r>
              <a:rPr lang="en-US" sz="2000" dirty="0">
                <a:latin typeface="Calibri" panose="020F0502020204030204" pitchFamily="34" charset="0"/>
                <a:ea typeface="Calibri" panose="020F0502020204030204" pitchFamily="34" charset="0"/>
                <a:cs typeface="Calibri" panose="020F0502020204030204" pitchFamily="34" charset="0"/>
              </a:rPr>
              <a:t>, F1 Score: </a:t>
            </a:r>
            <a:r>
              <a:rPr lang="en-US" sz="2000" b="1" dirty="0">
                <a:latin typeface="Calibri" panose="020F0502020204030204" pitchFamily="34" charset="0"/>
                <a:ea typeface="Calibri" panose="020F0502020204030204" pitchFamily="34" charset="0"/>
                <a:cs typeface="Calibri" panose="020F0502020204030204" pitchFamily="34" charset="0"/>
              </a:rPr>
              <a:t>0.78</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Logistic Regression and MLP Classifier performed the best with </a:t>
            </a:r>
            <a:r>
              <a:rPr lang="en-US" sz="2000" b="1" dirty="0">
                <a:latin typeface="Calibri" panose="020F0502020204030204" pitchFamily="34" charset="0"/>
                <a:ea typeface="Calibri" panose="020F0502020204030204" pitchFamily="34" charset="0"/>
                <a:cs typeface="Calibri" panose="020F0502020204030204" pitchFamily="34" charset="0"/>
              </a:rPr>
              <a:t>78% Accuracy</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b="1" dirty="0">
                <a:latin typeface="Calibri" panose="020F0502020204030204" pitchFamily="34" charset="0"/>
                <a:ea typeface="Calibri" panose="020F0502020204030204" pitchFamily="34" charset="0"/>
                <a:cs typeface="Calibri" panose="020F0502020204030204" pitchFamily="34" charset="0"/>
              </a:rPr>
              <a:t>0.78 F1 Score</a:t>
            </a:r>
            <a:r>
              <a:rPr lang="en-US" sz="20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67554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0" name="Rectangle 1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FDA2D-A3F1-A990-0F67-D14D98A7FF77}"/>
              </a:ext>
            </a:extLst>
          </p:cNvPr>
          <p:cNvSpPr>
            <a:spLocks noGrp="1"/>
          </p:cNvSpPr>
          <p:nvPr>
            <p:ph type="title"/>
          </p:nvPr>
        </p:nvSpPr>
        <p:spPr>
          <a:xfrm>
            <a:off x="1180207" y="411625"/>
            <a:ext cx="6719783" cy="587836"/>
          </a:xfrm>
        </p:spPr>
        <p:txBody>
          <a:bodyPr anchor="ctr">
            <a:no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Conclusion and Future Scope</a:t>
            </a:r>
          </a:p>
        </p:txBody>
      </p:sp>
      <p:sp>
        <p:nvSpPr>
          <p:cNvPr id="3" name="Content Placeholder 2">
            <a:extLst>
              <a:ext uri="{FF2B5EF4-FFF2-40B4-BE49-F238E27FC236}">
                <a16:creationId xmlns:a16="http://schemas.microsoft.com/office/drawing/2014/main" id="{852AD65A-60EC-1AF6-CA67-5CF39B0EBD80}"/>
              </a:ext>
            </a:extLst>
          </p:cNvPr>
          <p:cNvSpPr>
            <a:spLocks noGrp="1"/>
          </p:cNvSpPr>
          <p:nvPr>
            <p:ph idx="1"/>
          </p:nvPr>
        </p:nvSpPr>
        <p:spPr>
          <a:xfrm>
            <a:off x="1180208" y="1238011"/>
            <a:ext cx="9910368" cy="5146160"/>
          </a:xfrm>
        </p:spPr>
        <p:txBody>
          <a:bodyPr vert="horz" lIns="91440" tIns="45720" rIns="91440" bIns="45720" rtlCol="0" anchor="ctr">
            <a:noAutofit/>
          </a:body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Conclusion</a:t>
            </a:r>
            <a:r>
              <a:rPr lang="en-US" sz="2400" dirty="0">
                <a:latin typeface="Calibri" panose="020F0502020204030204" pitchFamily="34" charset="0"/>
                <a:ea typeface="Calibri" panose="020F0502020204030204" pitchFamily="34" charset="0"/>
                <a:cs typeface="Calibri" panose="020F0502020204030204" pitchFamily="34" charset="0"/>
              </a:rPr>
              <a:t>:</a:t>
            </a:r>
          </a:p>
          <a:p>
            <a:pPr algn="just"/>
            <a:r>
              <a:rPr lang="en-US" sz="2000" dirty="0">
                <a:latin typeface="Calibri" panose="020F0502020204030204" pitchFamily="34" charset="0"/>
                <a:ea typeface="Calibri" panose="020F0502020204030204" pitchFamily="34" charset="0"/>
                <a:cs typeface="Calibri" panose="020F0502020204030204" pitchFamily="34" charset="0"/>
              </a:rPr>
              <a:t>Successfully classified tweets into positive and negative sentiments using robust preprocessing (e.g., tokenization, TF-IDF vectorization).</a:t>
            </a:r>
          </a:p>
          <a:p>
            <a:pPr algn="just"/>
            <a:r>
              <a:rPr lang="en-US" sz="2000" dirty="0">
                <a:latin typeface="Calibri" panose="020F0502020204030204" pitchFamily="34" charset="0"/>
                <a:ea typeface="Calibri" panose="020F0502020204030204" pitchFamily="34" charset="0"/>
                <a:cs typeface="Calibri" panose="020F0502020204030204" pitchFamily="34" charset="0"/>
              </a:rPr>
              <a:t>Logistic Regression and MLP Classifier achieved the best results with </a:t>
            </a:r>
            <a:r>
              <a:rPr lang="en-US" sz="2000" b="1" dirty="0">
                <a:latin typeface="Calibri" panose="020F0502020204030204" pitchFamily="34" charset="0"/>
                <a:ea typeface="Calibri" panose="020F0502020204030204" pitchFamily="34" charset="0"/>
                <a:cs typeface="Calibri" panose="020F0502020204030204" pitchFamily="34" charset="0"/>
              </a:rPr>
              <a:t>78% accuracy</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b="1" dirty="0">
                <a:latin typeface="Calibri" panose="020F0502020204030204" pitchFamily="34" charset="0"/>
                <a:ea typeface="Calibri" panose="020F0502020204030204" pitchFamily="34" charset="0"/>
                <a:cs typeface="Calibri" panose="020F0502020204030204" pitchFamily="34" charset="0"/>
              </a:rPr>
              <a:t>0.78 F1-score</a:t>
            </a:r>
            <a:r>
              <a:rPr lang="en-US" sz="2000" dirty="0">
                <a:latin typeface="Calibri" panose="020F0502020204030204" pitchFamily="34" charset="0"/>
                <a:ea typeface="Calibri" panose="020F0502020204030204" pitchFamily="34" charset="0"/>
                <a:cs typeface="Calibri" panose="020F0502020204030204" pitchFamily="34" charset="0"/>
              </a:rPr>
              <a:t>.</a:t>
            </a:r>
          </a:p>
          <a:p>
            <a:pPr algn="just"/>
            <a:r>
              <a:rPr lang="en-US" sz="2000" dirty="0">
                <a:latin typeface="Calibri" panose="020F0502020204030204" pitchFamily="34" charset="0"/>
                <a:ea typeface="Calibri" panose="020F0502020204030204" pitchFamily="34" charset="0"/>
                <a:cs typeface="Calibri" panose="020F0502020204030204" pitchFamily="34" charset="0"/>
              </a:rPr>
              <a:t>Association Rule Mining revealed key co-occurrences, providing insights into sentiment trends (e.g., "love" and "happy" in positive tweets).</a:t>
            </a:r>
          </a:p>
          <a:p>
            <a:pPr algn="just"/>
            <a:r>
              <a:rPr lang="en-US" sz="2000" dirty="0">
                <a:latin typeface="Calibri" panose="020F0502020204030204" pitchFamily="34" charset="0"/>
                <a:ea typeface="Calibri" panose="020F0502020204030204" pitchFamily="34" charset="0"/>
                <a:cs typeface="Calibri" panose="020F0502020204030204" pitchFamily="34" charset="0"/>
              </a:rPr>
              <a:t>Challenges included noisy data and limited contextual understanding in simpler models.</a:t>
            </a:r>
          </a:p>
          <a:p>
            <a:pPr marL="0" indent="0" algn="just">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Future Scope</a:t>
            </a:r>
            <a:r>
              <a:rPr lang="en-US" sz="2400" dirty="0">
                <a:latin typeface="Calibri" panose="020F0502020204030204" pitchFamily="34" charset="0"/>
                <a:ea typeface="Calibri" panose="020F0502020204030204" pitchFamily="34" charset="0"/>
                <a:cs typeface="Calibri" panose="020F0502020204030204" pitchFamily="34" charset="0"/>
              </a:rPr>
              <a:t>:</a:t>
            </a:r>
          </a:p>
          <a:p>
            <a:pPr algn="just"/>
            <a:r>
              <a:rPr lang="en-US" sz="2000" dirty="0">
                <a:latin typeface="Calibri" panose="020F0502020204030204" pitchFamily="34" charset="0"/>
                <a:ea typeface="Calibri" panose="020F0502020204030204" pitchFamily="34" charset="0"/>
                <a:cs typeface="Calibri" panose="020F0502020204030204" pitchFamily="34" charset="0"/>
              </a:rPr>
              <a:t>Integrate advanced NLP models like </a:t>
            </a:r>
            <a:r>
              <a:rPr lang="en-US" sz="2000" b="1" dirty="0">
                <a:latin typeface="Calibri" panose="020F0502020204030204" pitchFamily="34" charset="0"/>
                <a:ea typeface="Calibri" panose="020F0502020204030204" pitchFamily="34" charset="0"/>
                <a:cs typeface="Calibri" panose="020F0502020204030204" pitchFamily="34" charset="0"/>
              </a:rPr>
              <a:t>BERT</a:t>
            </a:r>
            <a:r>
              <a:rPr lang="en-US" sz="2000" dirty="0">
                <a:latin typeface="Calibri" panose="020F0502020204030204" pitchFamily="34" charset="0"/>
                <a:ea typeface="Calibri" panose="020F0502020204030204" pitchFamily="34" charset="0"/>
                <a:cs typeface="Calibri" panose="020F0502020204030204" pitchFamily="34" charset="0"/>
              </a:rPr>
              <a:t> or </a:t>
            </a:r>
            <a:r>
              <a:rPr lang="en-US" sz="2000" b="1" dirty="0">
                <a:latin typeface="Calibri" panose="020F0502020204030204" pitchFamily="34" charset="0"/>
                <a:ea typeface="Calibri" panose="020F0502020204030204" pitchFamily="34" charset="0"/>
                <a:cs typeface="Calibri" panose="020F0502020204030204" pitchFamily="34" charset="0"/>
              </a:rPr>
              <a:t>GPT</a:t>
            </a:r>
            <a:r>
              <a:rPr lang="en-US" sz="2000" dirty="0">
                <a:latin typeface="Calibri" panose="020F0502020204030204" pitchFamily="34" charset="0"/>
                <a:ea typeface="Calibri" panose="020F0502020204030204" pitchFamily="34" charset="0"/>
                <a:cs typeface="Calibri" panose="020F0502020204030204" pitchFamily="34" charset="0"/>
              </a:rPr>
              <a:t> for better context handling.</a:t>
            </a:r>
          </a:p>
          <a:p>
            <a:pPr algn="just"/>
            <a:r>
              <a:rPr lang="en-US" sz="2000" dirty="0">
                <a:latin typeface="Calibri" panose="020F0502020204030204" pitchFamily="34" charset="0"/>
                <a:ea typeface="Calibri" panose="020F0502020204030204" pitchFamily="34" charset="0"/>
                <a:cs typeface="Calibri" panose="020F0502020204030204" pitchFamily="34" charset="0"/>
              </a:rPr>
              <a:t>Expand to </a:t>
            </a:r>
            <a:r>
              <a:rPr lang="en-US" sz="2000" b="1" dirty="0">
                <a:latin typeface="Calibri" panose="020F0502020204030204" pitchFamily="34" charset="0"/>
                <a:ea typeface="Calibri" panose="020F0502020204030204" pitchFamily="34" charset="0"/>
                <a:cs typeface="Calibri" panose="020F0502020204030204" pitchFamily="34" charset="0"/>
              </a:rPr>
              <a:t>real-time and multilingual sentiment analysis</a:t>
            </a:r>
            <a:r>
              <a:rPr lang="en-US" sz="2000" dirty="0">
                <a:latin typeface="Calibri" panose="020F0502020204030204" pitchFamily="34" charset="0"/>
                <a:ea typeface="Calibri" panose="020F0502020204030204" pitchFamily="34" charset="0"/>
                <a:cs typeface="Calibri" panose="020F0502020204030204" pitchFamily="34" charset="0"/>
              </a:rPr>
              <a:t> for broader applications.</a:t>
            </a:r>
          </a:p>
          <a:p>
            <a:pPr algn="just"/>
            <a:r>
              <a:rPr lang="en-US" sz="2000" dirty="0">
                <a:latin typeface="Calibri" panose="020F0502020204030204" pitchFamily="34" charset="0"/>
                <a:ea typeface="Calibri" panose="020F0502020204030204" pitchFamily="34" charset="0"/>
                <a:cs typeface="Calibri" panose="020F0502020204030204" pitchFamily="34" charset="0"/>
              </a:rPr>
              <a:t>Enhance Association Rule Mining to uncover deeper patterns for actionable insights.</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6810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7B19F-988F-77F4-C506-667B023C27E4}"/>
              </a:ext>
            </a:extLst>
          </p:cNvPr>
          <p:cNvSpPr>
            <a:spLocks noGrp="1"/>
          </p:cNvSpPr>
          <p:nvPr>
            <p:ph type="title"/>
          </p:nvPr>
        </p:nvSpPr>
        <p:spPr>
          <a:xfrm>
            <a:off x="761800" y="762001"/>
            <a:ext cx="5671657" cy="1436913"/>
          </a:xfrm>
        </p:spPr>
        <p:txBody>
          <a:bodyPr anchor="ctr">
            <a:norm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Presentation and Demo Links</a:t>
            </a:r>
          </a:p>
        </p:txBody>
      </p:sp>
      <p:sp>
        <p:nvSpPr>
          <p:cNvPr id="3" name="Content Placeholder 2">
            <a:extLst>
              <a:ext uri="{FF2B5EF4-FFF2-40B4-BE49-F238E27FC236}">
                <a16:creationId xmlns:a16="http://schemas.microsoft.com/office/drawing/2014/main" id="{FA74E99B-3ABB-54CB-E4C6-3EC4B446E17B}"/>
              </a:ext>
            </a:extLst>
          </p:cNvPr>
          <p:cNvSpPr>
            <a:spLocks noGrp="1"/>
          </p:cNvSpPr>
          <p:nvPr>
            <p:ph idx="1"/>
          </p:nvPr>
        </p:nvSpPr>
        <p:spPr>
          <a:xfrm>
            <a:off x="446314" y="2460172"/>
            <a:ext cx="5987143" cy="3450772"/>
          </a:xfrm>
        </p:spPr>
        <p:txBody>
          <a:bodyPr anchor="ct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Presentation Link: </a:t>
            </a:r>
            <a:r>
              <a:rPr lang="en-US" sz="2000" dirty="0">
                <a:latin typeface="Calibri" panose="020F0502020204030204" pitchFamily="34" charset="0"/>
                <a:ea typeface="Calibri" panose="020F0502020204030204" pitchFamily="34" charset="0"/>
                <a:cs typeface="Calibri" panose="020F0502020204030204" pitchFamily="34" charset="0"/>
                <a:hlinkClick r:id="rId2"/>
              </a:rPr>
              <a:t>https://video.kent.edu/media/Group-6_DMT_PPT/1_p9ldszpg</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Demo Link: </a:t>
            </a:r>
            <a:r>
              <a:rPr lang="en-US" sz="2000" dirty="0">
                <a:latin typeface="Calibri" panose="020F0502020204030204" pitchFamily="34" charset="0"/>
                <a:ea typeface="Calibri" panose="020F0502020204030204" pitchFamily="34" charset="0"/>
                <a:cs typeface="Calibri" panose="020F0502020204030204" pitchFamily="34" charset="0"/>
                <a:hlinkClick r:id="rId3"/>
              </a:rPr>
              <a:t>https://video.kent.edu/media/DMT+demo/1_elbc5ttm</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Multi-colored dialogue boxes">
            <a:extLst>
              <a:ext uri="{FF2B5EF4-FFF2-40B4-BE49-F238E27FC236}">
                <a16:creationId xmlns:a16="http://schemas.microsoft.com/office/drawing/2014/main" id="{0018B374-180A-BB3C-B9A8-7FB5ADCBEA94}"/>
              </a:ext>
            </a:extLst>
          </p:cNvPr>
          <p:cNvPicPr>
            <a:picLocks noChangeAspect="1"/>
          </p:cNvPicPr>
          <p:nvPr/>
        </p:nvPicPr>
        <p:blipFill>
          <a:blip r:embed="rId4"/>
          <a:srcRect l="17856" r="2196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110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Right Triangle 8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F8185-F2F0-16B9-E31E-1B461B13B99C}"/>
              </a:ext>
            </a:extLst>
          </p:cNvPr>
          <p:cNvSpPr>
            <a:spLocks noGrp="1"/>
          </p:cNvSpPr>
          <p:nvPr>
            <p:ph type="title"/>
          </p:nvPr>
        </p:nvSpPr>
        <p:spPr>
          <a:xfrm>
            <a:off x="1006900" y="1188637"/>
            <a:ext cx="3141430" cy="4480726"/>
          </a:xfrm>
        </p:spPr>
        <p:txBody>
          <a:bodyPr>
            <a:normAutofit/>
          </a:bodyPr>
          <a:lstStyle/>
          <a:p>
            <a:pPr algn="r"/>
            <a:r>
              <a:rPr lang="en-US" sz="4000" b="1" dirty="0">
                <a:latin typeface="Calibri" panose="020F0502020204030204" pitchFamily="34" charset="0"/>
                <a:ea typeface="Calibri" panose="020F0502020204030204" pitchFamily="34" charset="0"/>
                <a:cs typeface="Calibri" panose="020F0502020204030204" pitchFamily="34" charset="0"/>
              </a:rPr>
              <a:t>Project Motivation</a:t>
            </a:r>
          </a:p>
        </p:txBody>
      </p:sp>
      <p:cxnSp>
        <p:nvCxnSpPr>
          <p:cNvPr id="92" name="Straight Connector 9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4DF1E3-2FC2-A746-D5E8-AD243EF17D9E}"/>
              </a:ext>
            </a:extLst>
          </p:cNvPr>
          <p:cNvSpPr>
            <a:spLocks noGrp="1"/>
          </p:cNvSpPr>
          <p:nvPr>
            <p:ph idx="1"/>
          </p:nvPr>
        </p:nvSpPr>
        <p:spPr>
          <a:xfrm>
            <a:off x="5138927" y="1338729"/>
            <a:ext cx="5583495" cy="4104128"/>
          </a:xfrm>
        </p:spPr>
        <p:txBody>
          <a:bodyPr vert="horz" lIns="91440" tIns="45720" rIns="91440" bIns="45720" rtlCol="0" anchor="ctr">
            <a:normAutofit/>
          </a:bodyPr>
          <a:lstStyle/>
          <a:p>
            <a:pPr algn="just"/>
            <a:r>
              <a:rPr lang="en-US" sz="2000" b="1" dirty="0">
                <a:latin typeface="Calibri" panose="020F0502020204030204" pitchFamily="34" charset="0"/>
                <a:ea typeface="Calibri" panose="020F0502020204030204" pitchFamily="34" charset="0"/>
                <a:cs typeface="Calibri" panose="020F0502020204030204" pitchFamily="34" charset="0"/>
              </a:rPr>
              <a:t>Social Media’s Impact</a:t>
            </a:r>
            <a:r>
              <a:rPr lang="en-US" sz="2000" dirty="0">
                <a:latin typeface="Calibri" panose="020F0502020204030204" pitchFamily="34" charset="0"/>
                <a:ea typeface="Calibri" panose="020F0502020204030204" pitchFamily="34" charset="0"/>
                <a:cs typeface="Calibri" panose="020F0502020204030204" pitchFamily="34" charset="0"/>
              </a:rPr>
              <a:t>: Twitter holds vast, valuable data on public opinions across diverse topics.</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Scalability</a:t>
            </a:r>
            <a:r>
              <a:rPr lang="en-US" sz="2000" dirty="0">
                <a:latin typeface="Calibri" panose="020F0502020204030204" pitchFamily="34" charset="0"/>
                <a:ea typeface="Calibri" panose="020F0502020204030204" pitchFamily="34" charset="0"/>
                <a:cs typeface="Calibri" panose="020F0502020204030204" pitchFamily="34" charset="0"/>
              </a:rPr>
              <a:t>: Automated sentiment analysis scales efficiently, providing timely insights.</a:t>
            </a:r>
          </a:p>
          <a:p>
            <a:pPr algn="just"/>
            <a:r>
              <a:rPr lang="en-US" sz="2000" b="1" dirty="0">
                <a:latin typeface="Calibri" panose="020F0502020204030204" pitchFamily="34" charset="0"/>
                <a:ea typeface="Calibri" panose="020F0502020204030204" pitchFamily="34" charset="0"/>
                <a:cs typeface="Calibri" panose="020F0502020204030204" pitchFamily="34" charset="0"/>
              </a:rPr>
              <a:t>Business Value</a:t>
            </a:r>
            <a:r>
              <a:rPr lang="en-US" sz="2000" dirty="0">
                <a:latin typeface="Calibri" panose="020F0502020204030204" pitchFamily="34" charset="0"/>
                <a:ea typeface="Calibri" panose="020F0502020204030204" pitchFamily="34" charset="0"/>
                <a:cs typeface="Calibri" panose="020F0502020204030204" pitchFamily="34" charset="0"/>
              </a:rPr>
              <a:t>: Companies can better understand customer sentiment, trends, and feedback.</a:t>
            </a:r>
          </a:p>
        </p:txBody>
      </p:sp>
    </p:spTree>
    <p:extLst>
      <p:ext uri="{BB962C8B-B14F-4D97-AF65-F5344CB8AC3E}">
        <p14:creationId xmlns:p14="http://schemas.microsoft.com/office/powerpoint/2010/main" val="3648299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EC7823C-FDD6-429C-986C-063FDEBF9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651F5E-0457-4065-ACB2-8B81590C2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50098" flipH="1" flipV="1">
            <a:off x="-160709" y="3977842"/>
            <a:ext cx="7507400" cy="3166385"/>
          </a:xfrm>
          <a:custGeom>
            <a:avLst/>
            <a:gdLst>
              <a:gd name="connsiteX0" fmla="*/ 5497485 w 7507400"/>
              <a:gd name="connsiteY0" fmla="*/ 2912009 h 3166385"/>
              <a:gd name="connsiteX1" fmla="*/ 7034681 w 7507400"/>
              <a:gd name="connsiteY1" fmla="*/ 3151263 h 3166385"/>
              <a:gd name="connsiteX2" fmla="*/ 7137723 w 7507400"/>
              <a:gd name="connsiteY2" fmla="*/ 3166385 h 3166385"/>
              <a:gd name="connsiteX3" fmla="*/ 7507400 w 7507400"/>
              <a:gd name="connsiteY3" fmla="*/ 875071 h 3166385"/>
              <a:gd name="connsiteX4" fmla="*/ 2083578 w 7507400"/>
              <a:gd name="connsiteY4" fmla="*/ 0 h 3166385"/>
              <a:gd name="connsiteX5" fmla="*/ 2023081 w 7507400"/>
              <a:gd name="connsiteY5" fmla="*/ 5468 h 3166385"/>
              <a:gd name="connsiteX6" fmla="*/ 1865374 w 7507400"/>
              <a:gd name="connsiteY6" fmla="*/ 76313 h 3166385"/>
              <a:gd name="connsiteX7" fmla="*/ 1634010 w 7507400"/>
              <a:gd name="connsiteY7" fmla="*/ 119359 h 3166385"/>
              <a:gd name="connsiteX8" fmla="*/ 1388186 w 7507400"/>
              <a:gd name="connsiteY8" fmla="*/ 130121 h 3166385"/>
              <a:gd name="connsiteX9" fmla="*/ 1330344 w 7507400"/>
              <a:gd name="connsiteY9" fmla="*/ 198275 h 3166385"/>
              <a:gd name="connsiteX10" fmla="*/ 1406262 w 7507400"/>
              <a:gd name="connsiteY10" fmla="*/ 270018 h 3166385"/>
              <a:gd name="connsiteX11" fmla="*/ 1521942 w 7507400"/>
              <a:gd name="connsiteY11" fmla="*/ 277191 h 3166385"/>
              <a:gd name="connsiteX12" fmla="*/ 2212420 w 7507400"/>
              <a:gd name="connsiteY12" fmla="*/ 295128 h 3166385"/>
              <a:gd name="connsiteX13" fmla="*/ 0 w 7507400"/>
              <a:gd name="connsiteY13" fmla="*/ 452960 h 3166385"/>
              <a:gd name="connsiteX14" fmla="*/ 300051 w 7507400"/>
              <a:gd name="connsiteY14" fmla="*/ 549813 h 3166385"/>
              <a:gd name="connsiteX15" fmla="*/ 401272 w 7507400"/>
              <a:gd name="connsiteY15" fmla="*/ 815258 h 3166385"/>
              <a:gd name="connsiteX16" fmla="*/ 770008 w 7507400"/>
              <a:gd name="connsiteY16" fmla="*/ 965917 h 3166385"/>
              <a:gd name="connsiteX17" fmla="*/ 1008605 w 7507400"/>
              <a:gd name="connsiteY17" fmla="*/ 1019724 h 3166385"/>
              <a:gd name="connsiteX18" fmla="*/ 1554478 w 7507400"/>
              <a:gd name="connsiteY18" fmla="*/ 1098641 h 3166385"/>
              <a:gd name="connsiteX19" fmla="*/ 1634010 w 7507400"/>
              <a:gd name="connsiteY19" fmla="*/ 1227777 h 3166385"/>
              <a:gd name="connsiteX20" fmla="*/ 1702696 w 7507400"/>
              <a:gd name="connsiteY20" fmla="*/ 1371261 h 3166385"/>
              <a:gd name="connsiteX21" fmla="*/ 1847299 w 7507400"/>
              <a:gd name="connsiteY21" fmla="*/ 1464526 h 3166385"/>
              <a:gd name="connsiteX22" fmla="*/ 723015 w 7507400"/>
              <a:gd name="connsiteY22" fmla="*/ 1450177 h 3166385"/>
              <a:gd name="connsiteX23" fmla="*/ 1991901 w 7507400"/>
              <a:gd name="connsiteY23" fmla="*/ 1751495 h 3166385"/>
              <a:gd name="connsiteX24" fmla="*/ 1879835 w 7507400"/>
              <a:gd name="connsiteY24" fmla="*/ 1869870 h 3166385"/>
              <a:gd name="connsiteX25" fmla="*/ 2573927 w 7507400"/>
              <a:gd name="connsiteY25" fmla="*/ 2031290 h 3166385"/>
              <a:gd name="connsiteX26" fmla="*/ 2201575 w 7507400"/>
              <a:gd name="connsiteY26" fmla="*/ 2049225 h 3166385"/>
              <a:gd name="connsiteX27" fmla="*/ 4367000 w 7507400"/>
              <a:gd name="connsiteY27" fmla="*/ 2723602 h 3166385"/>
              <a:gd name="connsiteX28" fmla="*/ 5497485 w 7507400"/>
              <a:gd name="connsiteY28" fmla="*/ 2912009 h 316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07400" h="3166385">
                <a:moveTo>
                  <a:pt x="5497485" y="2912009"/>
                </a:moveTo>
                <a:cubicBezTo>
                  <a:pt x="6033497" y="2998226"/>
                  <a:pt x="6619155" y="3089592"/>
                  <a:pt x="7034681" y="3151263"/>
                </a:cubicBezTo>
                <a:lnTo>
                  <a:pt x="7137723" y="3166385"/>
                </a:lnTo>
                <a:lnTo>
                  <a:pt x="7507400" y="875071"/>
                </a:lnTo>
                <a:lnTo>
                  <a:pt x="2083578" y="0"/>
                </a:lnTo>
                <a:lnTo>
                  <a:pt x="2023081" y="5468"/>
                </a:lnTo>
                <a:cubicBezTo>
                  <a:pt x="1965692" y="12642"/>
                  <a:pt x="1910562" y="27887"/>
                  <a:pt x="1865374" y="76313"/>
                </a:cubicBezTo>
                <a:cubicBezTo>
                  <a:pt x="1796688" y="151642"/>
                  <a:pt x="1724387" y="162404"/>
                  <a:pt x="1634010" y="119359"/>
                </a:cubicBezTo>
                <a:cubicBezTo>
                  <a:pt x="1554478" y="79900"/>
                  <a:pt x="1467718" y="90662"/>
                  <a:pt x="1388186" y="130121"/>
                </a:cubicBezTo>
                <a:cubicBezTo>
                  <a:pt x="1359266" y="144469"/>
                  <a:pt x="1330344" y="162404"/>
                  <a:pt x="1330344" y="198275"/>
                </a:cubicBezTo>
                <a:cubicBezTo>
                  <a:pt x="1330344" y="248495"/>
                  <a:pt x="1366496" y="262843"/>
                  <a:pt x="1406262" y="270018"/>
                </a:cubicBezTo>
                <a:cubicBezTo>
                  <a:pt x="1442412" y="277191"/>
                  <a:pt x="1485792" y="284366"/>
                  <a:pt x="1521942" y="277191"/>
                </a:cubicBezTo>
                <a:cubicBezTo>
                  <a:pt x="1753307" y="237734"/>
                  <a:pt x="1981057" y="302301"/>
                  <a:pt x="2212420" y="295128"/>
                </a:cubicBezTo>
                <a:cubicBezTo>
                  <a:pt x="1485792" y="449373"/>
                  <a:pt x="751934" y="399154"/>
                  <a:pt x="0" y="452960"/>
                </a:cubicBezTo>
                <a:cubicBezTo>
                  <a:pt x="97608" y="560573"/>
                  <a:pt x="224135" y="470896"/>
                  <a:pt x="300051" y="549813"/>
                </a:cubicBezTo>
                <a:cubicBezTo>
                  <a:pt x="227750" y="714820"/>
                  <a:pt x="256671" y="804497"/>
                  <a:pt x="401272" y="815258"/>
                </a:cubicBezTo>
                <a:cubicBezTo>
                  <a:pt x="542261" y="826019"/>
                  <a:pt x="694093" y="768625"/>
                  <a:pt x="770008" y="965917"/>
                </a:cubicBezTo>
                <a:cubicBezTo>
                  <a:pt x="791699" y="1026898"/>
                  <a:pt x="925458" y="1008963"/>
                  <a:pt x="1008605" y="1019724"/>
                </a:cubicBezTo>
                <a:cubicBezTo>
                  <a:pt x="1189357" y="1044833"/>
                  <a:pt x="1380957" y="1019724"/>
                  <a:pt x="1554478" y="1098641"/>
                </a:cubicBezTo>
                <a:cubicBezTo>
                  <a:pt x="1623165" y="1127337"/>
                  <a:pt x="1670160" y="1148860"/>
                  <a:pt x="1634010" y="1227777"/>
                </a:cubicBezTo>
                <a:cubicBezTo>
                  <a:pt x="1597859" y="1310280"/>
                  <a:pt x="1644855" y="1338976"/>
                  <a:pt x="1702696" y="1371261"/>
                </a:cubicBezTo>
                <a:cubicBezTo>
                  <a:pt x="1746077" y="1396370"/>
                  <a:pt x="1811148" y="1389197"/>
                  <a:pt x="1847299" y="1464526"/>
                </a:cubicBezTo>
                <a:cubicBezTo>
                  <a:pt x="1467717" y="1453764"/>
                  <a:pt x="1098981" y="1392783"/>
                  <a:pt x="723015" y="1450177"/>
                </a:cubicBezTo>
                <a:cubicBezTo>
                  <a:pt x="1135131" y="1593662"/>
                  <a:pt x="1587014" y="1586487"/>
                  <a:pt x="1991901" y="1751495"/>
                </a:cubicBezTo>
                <a:cubicBezTo>
                  <a:pt x="1977441" y="1808889"/>
                  <a:pt x="1883449" y="1783778"/>
                  <a:pt x="1879835" y="1869870"/>
                </a:cubicBezTo>
                <a:cubicBezTo>
                  <a:pt x="2093123" y="1959548"/>
                  <a:pt x="2349794" y="1898566"/>
                  <a:pt x="2573927" y="2031290"/>
                </a:cubicBezTo>
                <a:cubicBezTo>
                  <a:pt x="2443785" y="2092271"/>
                  <a:pt x="2324488" y="1991831"/>
                  <a:pt x="2201575" y="2049225"/>
                </a:cubicBezTo>
                <a:cubicBezTo>
                  <a:pt x="2241342" y="2135316"/>
                  <a:pt x="4041644" y="2666208"/>
                  <a:pt x="4367000" y="2723602"/>
                </a:cubicBezTo>
                <a:cubicBezTo>
                  <a:pt x="4615085" y="2767993"/>
                  <a:pt x="5038048" y="2838109"/>
                  <a:pt x="5497485" y="2912009"/>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048CA6-B333-9B8F-5DEF-4BE4ACBC9DFD}"/>
              </a:ext>
            </a:extLst>
          </p:cNvPr>
          <p:cNvSpPr>
            <a:spLocks noGrp="1"/>
          </p:cNvSpPr>
          <p:nvPr>
            <p:ph type="title"/>
          </p:nvPr>
        </p:nvSpPr>
        <p:spPr>
          <a:xfrm>
            <a:off x="5751094" y="1058780"/>
            <a:ext cx="5602705" cy="3092116"/>
          </a:xfrm>
        </p:spPr>
        <p:txBody>
          <a:bodyPr vert="horz" lIns="91440" tIns="45720" rIns="91440" bIns="45720" rtlCol="0" anchor="ctr">
            <a:normAutofit/>
          </a:bodyPr>
          <a:lstStyle/>
          <a:p>
            <a:r>
              <a:rPr lang="en-US" sz="5200" b="1" kern="1200" dirty="0">
                <a:solidFill>
                  <a:schemeClr val="tx1"/>
                </a:solidFill>
                <a:latin typeface="+mj-lt"/>
                <a:ea typeface="+mj-ea"/>
                <a:cs typeface="+mj-cs"/>
              </a:rPr>
              <a:t>Thankyou</a:t>
            </a:r>
          </a:p>
        </p:txBody>
      </p:sp>
    </p:spTree>
    <p:extLst>
      <p:ext uri="{BB962C8B-B14F-4D97-AF65-F5344CB8AC3E}">
        <p14:creationId xmlns:p14="http://schemas.microsoft.com/office/powerpoint/2010/main" val="175511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AF1A1-E5DE-BFE2-B089-C2C23DE1585A}"/>
              </a:ext>
            </a:extLst>
          </p:cNvPr>
          <p:cNvSpPr>
            <a:spLocks noGrp="1"/>
          </p:cNvSpPr>
          <p:nvPr>
            <p:ph type="title"/>
          </p:nvPr>
        </p:nvSpPr>
        <p:spPr>
          <a:xfrm>
            <a:off x="1006900" y="1188637"/>
            <a:ext cx="3141430" cy="4480726"/>
          </a:xfrm>
        </p:spPr>
        <p:txBody>
          <a:bodyPr>
            <a:normAutofit/>
          </a:bodyPr>
          <a:lstStyle/>
          <a:p>
            <a:pPr algn="r"/>
            <a:r>
              <a:rPr lang="en-US" sz="4000" b="1" dirty="0">
                <a:latin typeface="Calibri" panose="020F0502020204030204" pitchFamily="34" charset="0"/>
                <a:ea typeface="Calibri" panose="020F0502020204030204" pitchFamily="34" charset="0"/>
                <a:cs typeface="Calibri" panose="020F0502020204030204" pitchFamily="34" charset="0"/>
              </a:rPr>
              <a:t>Project Description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E4A59-B5A5-A118-340D-B1EA45C893A7}"/>
              </a:ext>
            </a:extLst>
          </p:cNvPr>
          <p:cNvSpPr>
            <a:spLocks noGrp="1"/>
          </p:cNvSpPr>
          <p:nvPr>
            <p:ph idx="1"/>
          </p:nvPr>
        </p:nvSpPr>
        <p:spPr>
          <a:xfrm>
            <a:off x="4825593" y="1029169"/>
            <a:ext cx="6855374" cy="5201988"/>
          </a:xfrm>
        </p:spPr>
        <p:txBody>
          <a:bodyPr anchor="ctr">
            <a:noAutofit/>
          </a:bodyPr>
          <a:lstStyle/>
          <a:p>
            <a:pPr marL="0" indent="0" algn="just">
              <a:buNone/>
            </a:pPr>
            <a:r>
              <a:rPr lang="en-US" sz="1800" b="1" dirty="0">
                <a:latin typeface="Calibri" panose="020F0502020204030204" pitchFamily="34" charset="0"/>
                <a:ea typeface="Calibri" panose="020F0502020204030204" pitchFamily="34" charset="0"/>
                <a:cs typeface="Calibri" panose="020F0502020204030204" pitchFamily="34" charset="0"/>
              </a:rPr>
              <a:t>Primary Goal:</a:t>
            </a:r>
          </a:p>
          <a:p>
            <a:pPr marL="0" indent="0" algn="just">
              <a:buNone/>
            </a:pPr>
            <a:r>
              <a:rPr lang="en-US" sz="1800" dirty="0">
                <a:latin typeface="Calibri" panose="020F0502020204030204" pitchFamily="34" charset="0"/>
                <a:ea typeface="Calibri" panose="020F0502020204030204" pitchFamily="34" charset="0"/>
                <a:cs typeface="Calibri" panose="020F0502020204030204" pitchFamily="34" charset="0"/>
              </a:rPr>
              <a:t>This project applies Natural Language Processing (NLP) techniques to perform sentiment analysis on Twitter data, classifying tweets as positive, negative, or neutral. Given that social media data is noisy traditional sentiment analysis often falls short. Therefore, the goal is to develop models capable of predicting sentiments for new, unseen tweets accurately.</a:t>
            </a:r>
          </a:p>
          <a:p>
            <a:pPr marL="0" indent="0" algn="just">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1800" b="1" dirty="0">
                <a:latin typeface="Calibri" panose="020F0502020204030204" pitchFamily="34" charset="0"/>
                <a:ea typeface="Calibri" panose="020F0502020204030204" pitchFamily="34" charset="0"/>
                <a:cs typeface="Calibri" panose="020F0502020204030204" pitchFamily="34" charset="0"/>
              </a:rPr>
              <a:t>Challenges: </a:t>
            </a:r>
          </a:p>
          <a:p>
            <a:pPr algn="just"/>
            <a:r>
              <a:rPr lang="en-US" sz="1800" dirty="0">
                <a:latin typeface="Calibri" panose="020F0502020204030204" pitchFamily="34" charset="0"/>
                <a:ea typeface="Calibri" panose="020F0502020204030204" pitchFamily="34" charset="0"/>
                <a:cs typeface="Calibri" panose="020F0502020204030204" pitchFamily="34" charset="0"/>
              </a:rPr>
              <a:t>The research had difficulties with unstructured and noisy Twitter data, necessitating a great deal of preprocessing to deal with unusual characters, hashtags, and informal language. </a:t>
            </a:r>
          </a:p>
          <a:p>
            <a:pPr algn="just"/>
            <a:r>
              <a:rPr lang="en-US" sz="1800" dirty="0">
                <a:latin typeface="Calibri" panose="020F0502020204030204" pitchFamily="34" charset="0"/>
                <a:ea typeface="Calibri" panose="020F0502020204030204" pitchFamily="34" charset="0"/>
                <a:cs typeface="Calibri" panose="020F0502020204030204" pitchFamily="34" charset="0"/>
              </a:rPr>
              <a:t>The process of extracting features was complicated; older approaches lacked context, while embeddings like BERT need more processing power. Lastly, choosing a model required weighing computational cost and performance while assessing both conventional and deep learning models, such as LSTM and BERT.</a:t>
            </a:r>
          </a:p>
          <a:p>
            <a:pPr marL="0" indent="0" algn="just">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810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DC4E5-7673-3749-6F1D-0267AA96FF1E}"/>
              </a:ext>
            </a:extLst>
          </p:cNvPr>
          <p:cNvSpPr>
            <a:spLocks noGrp="1"/>
          </p:cNvSpPr>
          <p:nvPr>
            <p:ph type="title"/>
          </p:nvPr>
        </p:nvSpPr>
        <p:spPr>
          <a:xfrm>
            <a:off x="808638" y="386930"/>
            <a:ext cx="4762822" cy="1105474"/>
          </a:xfrm>
        </p:spPr>
        <p:txBody>
          <a:bodyPr anchor="b">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Background</a:t>
            </a: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869B39-D3A0-8BAE-C180-54FA07F37751}"/>
              </a:ext>
            </a:extLst>
          </p:cNvPr>
          <p:cNvSpPr>
            <a:spLocks noGrp="1"/>
          </p:cNvSpPr>
          <p:nvPr>
            <p:ph idx="1"/>
          </p:nvPr>
        </p:nvSpPr>
        <p:spPr>
          <a:xfrm>
            <a:off x="793660" y="2599509"/>
            <a:ext cx="10143668" cy="3435531"/>
          </a:xfrm>
        </p:spPr>
        <p:txBody>
          <a:bodyPr anchor="ctr">
            <a:normAutofit/>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Software Tools: </a:t>
            </a:r>
          </a:p>
          <a:p>
            <a:r>
              <a:rPr lang="en-US" sz="2000" b="1" dirty="0">
                <a:latin typeface="Calibri" panose="020F0502020204030204" pitchFamily="34" charset="0"/>
                <a:ea typeface="Calibri" panose="020F0502020204030204" pitchFamily="34" charset="0"/>
                <a:cs typeface="Calibri" panose="020F0502020204030204" pitchFamily="34" charset="0"/>
              </a:rPr>
              <a:t>Integrated Development Environments (IDEs): </a:t>
            </a:r>
            <a:r>
              <a:rPr lang="en-US" sz="2000" dirty="0">
                <a:latin typeface="Calibri" panose="020F0502020204030204" pitchFamily="34" charset="0"/>
                <a:ea typeface="Calibri" panose="020F0502020204030204" pitchFamily="34" charset="0"/>
                <a:cs typeface="Calibri" panose="020F0502020204030204" pitchFamily="34" charset="0"/>
              </a:rPr>
              <a:t>Jupyter Notebook, Visual Studio Code or PyCharm</a:t>
            </a:r>
          </a:p>
          <a:p>
            <a:r>
              <a:rPr lang="en-US" sz="2000" b="1" dirty="0">
                <a:latin typeface="Calibri" panose="020F0502020204030204" pitchFamily="34" charset="0"/>
                <a:ea typeface="Calibri" panose="020F0502020204030204" pitchFamily="34" charset="0"/>
                <a:cs typeface="Calibri" panose="020F0502020204030204" pitchFamily="34" charset="0"/>
              </a:rPr>
              <a:t>Libraries and Frameworks: </a:t>
            </a:r>
            <a:r>
              <a:rPr lang="en-US" sz="2000" dirty="0">
                <a:latin typeface="Calibri" panose="020F0502020204030204" pitchFamily="34" charset="0"/>
                <a:ea typeface="Calibri" panose="020F0502020204030204" pitchFamily="34" charset="0"/>
                <a:cs typeface="Calibri" panose="020F0502020204030204" pitchFamily="34" charset="0"/>
              </a:rPr>
              <a:t>scikit-learn, TensorFlow, or </a:t>
            </a:r>
            <a:r>
              <a:rPr lang="en-US" sz="2000" dirty="0" err="1">
                <a:latin typeface="Calibri" panose="020F0502020204030204" pitchFamily="34" charset="0"/>
                <a:ea typeface="Calibri" panose="020F0502020204030204" pitchFamily="34" charset="0"/>
                <a:cs typeface="Calibri" panose="020F0502020204030204" pitchFamily="34" charset="0"/>
              </a:rPr>
              <a:t>PyTorch</a:t>
            </a:r>
            <a:r>
              <a:rPr lang="en-US" sz="2000" dirty="0">
                <a:latin typeface="Calibri" panose="020F0502020204030204" pitchFamily="34" charset="0"/>
                <a:ea typeface="Calibri" panose="020F0502020204030204" pitchFamily="34" charset="0"/>
                <a:cs typeface="Calibri" panose="020F0502020204030204" pitchFamily="34" charset="0"/>
              </a:rPr>
              <a:t>. Natural Language Processing (NLP) libraries: NLTK, </a:t>
            </a:r>
            <a:r>
              <a:rPr lang="en-US" sz="2000" dirty="0" err="1">
                <a:latin typeface="Calibri" panose="020F0502020204030204" pitchFamily="34" charset="0"/>
                <a:ea typeface="Calibri" panose="020F0502020204030204" pitchFamily="34" charset="0"/>
                <a:cs typeface="Calibri" panose="020F0502020204030204" pitchFamily="34" charset="0"/>
              </a:rPr>
              <a:t>spaCy</a:t>
            </a:r>
            <a:r>
              <a:rPr lang="en-US" sz="2000" dirty="0">
                <a:latin typeface="Calibri" panose="020F0502020204030204" pitchFamily="34" charset="0"/>
                <a:ea typeface="Calibri" panose="020F0502020204030204" pitchFamily="34" charset="0"/>
                <a:cs typeface="Calibri" panose="020F0502020204030204" pitchFamily="34" charset="0"/>
              </a:rPr>
              <a:t>, or Stanford Core. </a:t>
            </a:r>
          </a:p>
          <a:p>
            <a:r>
              <a:rPr lang="en-US" sz="2000" b="1" dirty="0">
                <a:latin typeface="Calibri" panose="020F0502020204030204" pitchFamily="34" charset="0"/>
                <a:ea typeface="Calibri" panose="020F0502020204030204" pitchFamily="34" charset="0"/>
                <a:cs typeface="Calibri" panose="020F0502020204030204" pitchFamily="34" charset="0"/>
              </a:rPr>
              <a:t>Related Programming Skills: </a:t>
            </a:r>
            <a:r>
              <a:rPr lang="en-US" sz="2000" dirty="0">
                <a:latin typeface="Calibri" panose="020F0502020204030204" pitchFamily="34" charset="0"/>
                <a:ea typeface="Calibri" panose="020F0502020204030204" pitchFamily="34" charset="0"/>
                <a:cs typeface="Calibri" panose="020F0502020204030204" pitchFamily="34" charset="0"/>
              </a:rPr>
              <a:t>Python, Machine Learning Techniques, Natural Language Processing, Data Visualizations.</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139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BD518-E365-3E80-2B80-A24463ADDB3B}"/>
              </a:ext>
            </a:extLst>
          </p:cNvPr>
          <p:cNvSpPr>
            <a:spLocks noGrp="1"/>
          </p:cNvSpPr>
          <p:nvPr>
            <p:ph type="title"/>
          </p:nvPr>
        </p:nvSpPr>
        <p:spPr>
          <a:xfrm>
            <a:off x="1091403" y="223283"/>
            <a:ext cx="4745872" cy="1244010"/>
          </a:xfrm>
        </p:spPr>
        <p:txBody>
          <a:bodyPr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Problem Definition</a:t>
            </a:r>
          </a:p>
        </p:txBody>
      </p:sp>
      <p:sp>
        <p:nvSpPr>
          <p:cNvPr id="3" name="Content Placeholder 2">
            <a:extLst>
              <a:ext uri="{FF2B5EF4-FFF2-40B4-BE49-F238E27FC236}">
                <a16:creationId xmlns:a16="http://schemas.microsoft.com/office/drawing/2014/main" id="{727DA64C-9D98-71AC-885B-859FA7D1628E}"/>
              </a:ext>
            </a:extLst>
          </p:cNvPr>
          <p:cNvSpPr>
            <a:spLocks noGrp="1"/>
          </p:cNvSpPr>
          <p:nvPr>
            <p:ph idx="1"/>
          </p:nvPr>
        </p:nvSpPr>
        <p:spPr>
          <a:xfrm>
            <a:off x="196602" y="1467293"/>
            <a:ext cx="6464594" cy="4890977"/>
          </a:xfrm>
        </p:spPr>
        <p:txBody>
          <a:bodyPr anchor="ctr">
            <a:normAutofit/>
          </a:body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Problem:</a:t>
            </a:r>
            <a:r>
              <a:rPr lang="en-US" sz="2000" dirty="0">
                <a:latin typeface="Calibri" panose="020F0502020204030204" pitchFamily="34" charset="0"/>
                <a:ea typeface="Calibri" panose="020F0502020204030204" pitchFamily="34" charset="0"/>
                <a:cs typeface="Calibri" panose="020F0502020204030204" pitchFamily="34" charset="0"/>
              </a:rPr>
              <a:t> For our analysis of tweets from the Sentiment140 dataset, ready to characterize the sentiment classification issue as follows: </a:t>
            </a:r>
          </a:p>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Sentiment Classification Problem: </a:t>
            </a:r>
            <a:r>
              <a:rPr lang="en-US" sz="2000" dirty="0">
                <a:latin typeface="Calibri" panose="020F0502020204030204" pitchFamily="34" charset="0"/>
                <a:ea typeface="Calibri" panose="020F0502020204030204" pitchFamily="34" charset="0"/>
                <a:cs typeface="Calibri" panose="020F0502020204030204" pitchFamily="34" charset="0"/>
              </a:rPr>
              <a:t>Given a tweet T, the goal is to classify it into one of three sentiment categories: </a:t>
            </a:r>
          </a:p>
          <a:p>
            <a:pPr marL="0" indent="0" algn="ctr">
              <a:buNone/>
            </a:pPr>
            <a:r>
              <a:rPr lang="en-US" sz="2000" dirty="0">
                <a:latin typeface="Calibri" panose="020F0502020204030204" pitchFamily="34" charset="0"/>
                <a:ea typeface="Calibri" panose="020F0502020204030204" pitchFamily="34" charset="0"/>
                <a:cs typeface="Calibri" panose="020F0502020204030204" pitchFamily="34" charset="0"/>
              </a:rPr>
              <a:t>0 if T is negative</a:t>
            </a:r>
          </a:p>
          <a:p>
            <a:pPr marL="0" indent="0" algn="ctr">
              <a:buNone/>
            </a:pPr>
            <a:r>
              <a:rPr lang="en-US" sz="2000" dirty="0">
                <a:latin typeface="Calibri" panose="020F0502020204030204" pitchFamily="34" charset="0"/>
                <a:ea typeface="Calibri" panose="020F0502020204030204" pitchFamily="34" charset="0"/>
                <a:cs typeface="Calibri" panose="020F0502020204030204" pitchFamily="34" charset="0"/>
              </a:rPr>
              <a:t>4 if T is positive</a:t>
            </a:r>
          </a:p>
          <a:p>
            <a:pPr marL="0" indent="0" algn="just">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Data imbalance problem: </a:t>
            </a:r>
            <a:r>
              <a:rPr lang="en-US" sz="2000" dirty="0">
                <a:latin typeface="Calibri" panose="020F0502020204030204" pitchFamily="34" charset="0"/>
                <a:ea typeface="Calibri" panose="020F0502020204030204" pitchFamily="34" charset="0"/>
                <a:cs typeface="Calibri" panose="020F0502020204030204" pitchFamily="34" charset="0"/>
              </a:rPr>
              <a:t>The dataset may have imbalanced counts of various sentiment classes, resulting in biases in model predictions. If 𝑁0, 𝑁2, 𝑁4 are the counts of negative, neutral, and positive tweets respectively, then the total number of tweets is: </a:t>
            </a:r>
          </a:p>
          <a:p>
            <a:pPr marL="0" indent="0" algn="ctr">
              <a:buNone/>
            </a:pPr>
            <a:r>
              <a:rPr lang="en-US" sz="2000" dirty="0">
                <a:latin typeface="Calibri" panose="020F0502020204030204" pitchFamily="34" charset="0"/>
                <a:ea typeface="Calibri" panose="020F0502020204030204" pitchFamily="34" charset="0"/>
                <a:cs typeface="Calibri" panose="020F0502020204030204" pitchFamily="34" charset="0"/>
              </a:rPr>
              <a:t>𝑁0 + 𝑁2 + 𝑁4= 1,600,000 </a:t>
            </a:r>
          </a:p>
        </p:txBody>
      </p:sp>
      <p:pic>
        <p:nvPicPr>
          <p:cNvPr id="23" name="Picture 22" descr="Person writing on a board">
            <a:extLst>
              <a:ext uri="{FF2B5EF4-FFF2-40B4-BE49-F238E27FC236}">
                <a16:creationId xmlns:a16="http://schemas.microsoft.com/office/drawing/2014/main" id="{896519EF-3D47-A7B6-7C2E-E91FE1A0400E}"/>
              </a:ext>
            </a:extLst>
          </p:cNvPr>
          <p:cNvPicPr>
            <a:picLocks noChangeAspect="1"/>
          </p:cNvPicPr>
          <p:nvPr/>
        </p:nvPicPr>
        <p:blipFill>
          <a:blip r:embed="rId2"/>
          <a:srcRect l="40714" r="182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93596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D188351-6596-5A4F-ED5E-2439657A3226}"/>
              </a:ext>
            </a:extLst>
          </p:cNvPr>
          <p:cNvSpPr>
            <a:spLocks noGrp="1"/>
          </p:cNvSpPr>
          <p:nvPr>
            <p:ph type="title"/>
          </p:nvPr>
        </p:nvSpPr>
        <p:spPr>
          <a:xfrm>
            <a:off x="630936" y="495992"/>
            <a:ext cx="4195140" cy="5638831"/>
          </a:xfrm>
          <a:noFill/>
        </p:spPr>
        <p:txBody>
          <a:bodyPr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General Solutions</a:t>
            </a:r>
          </a:p>
        </p:txBody>
      </p:sp>
      <p:graphicFrame>
        <p:nvGraphicFramePr>
          <p:cNvPr id="14" name="Content Placeholder 2">
            <a:extLst>
              <a:ext uri="{FF2B5EF4-FFF2-40B4-BE49-F238E27FC236}">
                <a16:creationId xmlns:a16="http://schemas.microsoft.com/office/drawing/2014/main" id="{2401CB0D-1338-8642-6EE1-DE22DF9857F1}"/>
              </a:ext>
            </a:extLst>
          </p:cNvPr>
          <p:cNvGraphicFramePr>
            <a:graphicFrameLocks noGrp="1"/>
          </p:cNvGraphicFramePr>
          <p:nvPr>
            <p:ph idx="1"/>
            <p:extLst>
              <p:ext uri="{D42A27DB-BD31-4B8C-83A1-F6EECF244321}">
                <p14:modId xmlns:p14="http://schemas.microsoft.com/office/powerpoint/2010/main" val="87238635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7765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Digital financial graph">
            <a:extLst>
              <a:ext uri="{FF2B5EF4-FFF2-40B4-BE49-F238E27FC236}">
                <a16:creationId xmlns:a16="http://schemas.microsoft.com/office/drawing/2014/main" id="{A39FDE83-5DFD-A99E-2850-EDDD68F8B776}"/>
              </a:ext>
            </a:extLst>
          </p:cNvPr>
          <p:cNvPicPr>
            <a:picLocks noChangeAspect="1"/>
          </p:cNvPicPr>
          <p:nvPr/>
        </p:nvPicPr>
        <p:blipFill>
          <a:blip r:embed="rId2"/>
          <a:src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7B2DB2-E86B-FD01-9022-2BF550385923}"/>
              </a:ext>
            </a:extLst>
          </p:cNvPr>
          <p:cNvSpPr>
            <a:spLocks noGrp="1"/>
          </p:cNvSpPr>
          <p:nvPr>
            <p:ph type="title"/>
          </p:nvPr>
        </p:nvSpPr>
        <p:spPr>
          <a:xfrm>
            <a:off x="838200" y="365125"/>
            <a:ext cx="10515600" cy="1325563"/>
          </a:xfrm>
        </p:spPr>
        <p:txBody>
          <a:bodyP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Data Overview</a:t>
            </a:r>
          </a:p>
        </p:txBody>
      </p:sp>
      <p:sp>
        <p:nvSpPr>
          <p:cNvPr id="3" name="Content Placeholder 2">
            <a:extLst>
              <a:ext uri="{FF2B5EF4-FFF2-40B4-BE49-F238E27FC236}">
                <a16:creationId xmlns:a16="http://schemas.microsoft.com/office/drawing/2014/main" id="{83525429-52AF-6799-0939-C4B1DD3DE138}"/>
              </a:ext>
            </a:extLst>
          </p:cNvPr>
          <p:cNvSpPr>
            <a:spLocks noGrp="1"/>
          </p:cNvSpPr>
          <p:nvPr>
            <p:ph idx="1"/>
          </p:nvPr>
        </p:nvSpPr>
        <p:spPr>
          <a:xfrm>
            <a:off x="838199" y="1825625"/>
            <a:ext cx="10995837" cy="3618245"/>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Assigns new column names to the </a:t>
            </a:r>
            <a:r>
              <a:rPr lang="en-US" sz="2400" dirty="0" err="1">
                <a:latin typeface="Calibri" panose="020F0502020204030204" pitchFamily="34" charset="0"/>
                <a:ea typeface="Calibri" panose="020F0502020204030204" pitchFamily="34" charset="0"/>
                <a:cs typeface="Calibri" panose="020F0502020204030204" pitchFamily="34" charset="0"/>
              </a:rPr>
              <a:t>dataframe</a:t>
            </a:r>
            <a:r>
              <a:rPr lang="en-US" sz="2400" dirty="0">
                <a:latin typeface="Calibri" panose="020F0502020204030204" pitchFamily="34" charset="0"/>
                <a:ea typeface="Calibri" panose="020F0502020204030204" pitchFamily="34" charset="0"/>
                <a:cs typeface="Calibri" panose="020F0502020204030204" pitchFamily="34" charset="0"/>
              </a:rPr>
              <a:t>- df.columns().</a:t>
            </a:r>
          </a:p>
          <a:p>
            <a:r>
              <a:rPr lang="en-US" sz="2400" dirty="0">
                <a:latin typeface="Calibri" panose="020F0502020204030204" pitchFamily="34" charset="0"/>
                <a:ea typeface="Calibri" panose="020F0502020204030204" pitchFamily="34" charset="0"/>
                <a:cs typeface="Calibri" panose="020F0502020204030204" pitchFamily="34" charset="0"/>
              </a:rPr>
              <a:t>Displays the dimensions of the </a:t>
            </a:r>
            <a:r>
              <a:rPr lang="en-US" sz="2400" dirty="0" err="1">
                <a:latin typeface="Calibri" panose="020F0502020204030204" pitchFamily="34" charset="0"/>
                <a:ea typeface="Calibri" panose="020F0502020204030204" pitchFamily="34" charset="0"/>
                <a:cs typeface="Calibri" panose="020F0502020204030204" pitchFamily="34" charset="0"/>
              </a:rPr>
              <a:t>dataframe</a:t>
            </a:r>
            <a:r>
              <a:rPr lang="en-US" sz="2400" dirty="0">
                <a:latin typeface="Calibri" panose="020F0502020204030204" pitchFamily="34" charset="0"/>
                <a:ea typeface="Calibri" panose="020F0502020204030204" pitchFamily="34" charset="0"/>
                <a:cs typeface="Calibri" panose="020F0502020204030204" pitchFamily="34" charset="0"/>
              </a:rPr>
              <a:t>- df.shape()- has </a:t>
            </a:r>
            <a:r>
              <a:rPr lang="en-US" sz="2400" b="1" dirty="0">
                <a:latin typeface="Calibri" panose="020F0502020204030204" pitchFamily="34" charset="0"/>
                <a:ea typeface="Calibri" panose="020F0502020204030204" pitchFamily="34" charset="0"/>
                <a:cs typeface="Calibri" panose="020F0502020204030204" pitchFamily="34" charset="0"/>
              </a:rPr>
              <a:t>1599999</a:t>
            </a:r>
            <a:r>
              <a:rPr lang="en-US" sz="2400" dirty="0">
                <a:latin typeface="Calibri" panose="020F0502020204030204" pitchFamily="34" charset="0"/>
                <a:ea typeface="Calibri" panose="020F0502020204030204" pitchFamily="34" charset="0"/>
                <a:cs typeface="Calibri" panose="020F0502020204030204" pitchFamily="34" charset="0"/>
              </a:rPr>
              <a:t> rows and </a:t>
            </a:r>
            <a:r>
              <a:rPr lang="en-US" sz="2400" b="1" dirty="0">
                <a:latin typeface="Calibri" panose="020F0502020204030204" pitchFamily="34" charset="0"/>
                <a:ea typeface="Calibri" panose="020F0502020204030204" pitchFamily="34" charset="0"/>
                <a:cs typeface="Calibri" panose="020F0502020204030204" pitchFamily="34" charset="0"/>
              </a:rPr>
              <a:t>6</a:t>
            </a:r>
            <a:r>
              <a:rPr lang="en-US" sz="2400" dirty="0">
                <a:latin typeface="Calibri" panose="020F0502020204030204" pitchFamily="34" charset="0"/>
                <a:ea typeface="Calibri" panose="020F0502020204030204" pitchFamily="34" charset="0"/>
                <a:cs typeface="Calibri" panose="020F0502020204030204" pitchFamily="34" charset="0"/>
              </a:rPr>
              <a:t> columns.</a:t>
            </a:r>
          </a:p>
          <a:p>
            <a:r>
              <a:rPr lang="en-US" sz="2400" dirty="0">
                <a:latin typeface="Calibri" panose="020F0502020204030204" pitchFamily="34" charset="0"/>
                <a:ea typeface="Calibri" panose="020F0502020204030204" pitchFamily="34" charset="0"/>
                <a:cs typeface="Calibri" panose="020F0502020204030204" pitchFamily="34" charset="0"/>
              </a:rPr>
              <a:t>Provides overview of the </a:t>
            </a:r>
            <a:r>
              <a:rPr lang="en-US" sz="2400" dirty="0" err="1">
                <a:latin typeface="Calibri" panose="020F0502020204030204" pitchFamily="34" charset="0"/>
                <a:ea typeface="Calibri" panose="020F0502020204030204" pitchFamily="34" charset="0"/>
                <a:cs typeface="Calibri" panose="020F0502020204030204" pitchFamily="34" charset="0"/>
              </a:rPr>
              <a:t>dataframe</a:t>
            </a:r>
            <a:r>
              <a:rPr lang="en-US" sz="2400" dirty="0">
                <a:latin typeface="Calibri" panose="020F0502020204030204" pitchFamily="34" charset="0"/>
                <a:ea typeface="Calibri" panose="020F0502020204030204" pitchFamily="34" charset="0"/>
                <a:cs typeface="Calibri" panose="020F0502020204030204" pitchFamily="34" charset="0"/>
              </a:rPr>
              <a:t>- df.info().</a:t>
            </a:r>
          </a:p>
          <a:p>
            <a:r>
              <a:rPr lang="en-US" sz="2400" dirty="0">
                <a:latin typeface="Calibri" panose="020F0502020204030204" pitchFamily="34" charset="0"/>
                <a:ea typeface="Calibri" panose="020F0502020204030204" pitchFamily="34" charset="0"/>
                <a:cs typeface="Calibri" panose="020F0502020204030204" pitchFamily="34" charset="0"/>
              </a:rPr>
              <a:t>Checking for null values using </a:t>
            </a:r>
            <a:r>
              <a:rPr lang="en-US" sz="2400" dirty="0" err="1">
                <a:latin typeface="Calibri" panose="020F0502020204030204" pitchFamily="34" charset="0"/>
                <a:ea typeface="Calibri" panose="020F0502020204030204" pitchFamily="34" charset="0"/>
                <a:cs typeface="Calibri" panose="020F0502020204030204" pitchFamily="34" charset="0"/>
              </a:rPr>
              <a:t>is.null</a:t>
            </a:r>
            <a:r>
              <a:rPr lang="en-US" sz="2400" dirty="0">
                <a:latin typeface="Calibri" panose="020F0502020204030204" pitchFamily="34" charset="0"/>
                <a:ea typeface="Calibri" panose="020F0502020204030204" pitchFamily="34" charset="0"/>
                <a:cs typeface="Calibri" panose="020F0502020204030204" pitchFamily="34" charset="0"/>
              </a:rPr>
              <a:t>().</a:t>
            </a:r>
          </a:p>
          <a:p>
            <a:r>
              <a:rPr lang="en-US" sz="2400" dirty="0">
                <a:latin typeface="Calibri" panose="020F0502020204030204" pitchFamily="34" charset="0"/>
                <a:ea typeface="Calibri" panose="020F0502020204030204" pitchFamily="34" charset="0"/>
                <a:cs typeface="Calibri" panose="020F0502020204030204" pitchFamily="34" charset="0"/>
              </a:rPr>
              <a:t>Checking for duplicate values using </a:t>
            </a:r>
            <a:r>
              <a:rPr lang="en-US" sz="2400" dirty="0" err="1">
                <a:latin typeface="Calibri" panose="020F0502020204030204" pitchFamily="34" charset="0"/>
                <a:ea typeface="Calibri" panose="020F0502020204030204" pitchFamily="34" charset="0"/>
                <a:cs typeface="Calibri" panose="020F0502020204030204" pitchFamily="34" charset="0"/>
              </a:rPr>
              <a:t>df.duplicated</a:t>
            </a:r>
            <a:r>
              <a:rPr lang="en-US" sz="2400" dirty="0">
                <a:latin typeface="Calibri" panose="020F0502020204030204" pitchFamily="34" charset="0"/>
                <a:ea typeface="Calibri" panose="020F0502020204030204" pitchFamily="34" charset="0"/>
                <a:cs typeface="Calibri" panose="020F0502020204030204" pitchFamily="34" charset="0"/>
              </a:rPr>
              <a:t>().</a:t>
            </a:r>
          </a:p>
          <a:p>
            <a:r>
              <a:rPr lang="en-US" sz="2400" dirty="0">
                <a:latin typeface="Calibri" panose="020F0502020204030204" pitchFamily="34" charset="0"/>
                <a:ea typeface="Calibri" panose="020F0502020204030204" pitchFamily="34" charset="0"/>
                <a:cs typeface="Calibri" panose="020F0502020204030204" pitchFamily="34" charset="0"/>
              </a:rPr>
              <a:t>Displays unique categories, labels present in a column- </a:t>
            </a:r>
            <a:r>
              <a:rPr lang="en-US" sz="2400" dirty="0" err="1">
                <a:latin typeface="Calibri" panose="020F0502020204030204" pitchFamily="34" charset="0"/>
                <a:ea typeface="Calibri" panose="020F0502020204030204" pitchFamily="34" charset="0"/>
                <a:cs typeface="Calibri" panose="020F0502020204030204" pitchFamily="34" charset="0"/>
              </a:rPr>
              <a:t>df.unique</a:t>
            </a:r>
            <a:r>
              <a:rPr lang="en-US" sz="2400" dirty="0">
                <a:latin typeface="Calibri" panose="020F0502020204030204" pitchFamily="34" charset="0"/>
                <a:ea typeface="Calibri" panose="020F0502020204030204" pitchFamily="34" charset="0"/>
                <a:cs typeface="Calibri" panose="020F0502020204030204" pitchFamily="34" charset="0"/>
              </a:rPr>
              <a:t>(); and counts frequency of unique values- </a:t>
            </a:r>
            <a:r>
              <a:rPr lang="en-US" sz="2400" dirty="0" err="1">
                <a:latin typeface="Calibri" panose="020F0502020204030204" pitchFamily="34" charset="0"/>
                <a:ea typeface="Calibri" panose="020F0502020204030204" pitchFamily="34" charset="0"/>
                <a:cs typeface="Calibri" panose="020F0502020204030204" pitchFamily="34" charset="0"/>
              </a:rPr>
              <a:t>df.value_counts</a:t>
            </a:r>
            <a:r>
              <a:rPr lang="en-US" sz="2400" dirty="0">
                <a:latin typeface="Calibri" panose="020F0502020204030204" pitchFamily="34" charset="0"/>
                <a:ea typeface="Calibri" panose="020F0502020204030204" pitchFamily="34" charset="0"/>
                <a:cs typeface="Calibri" panose="020F0502020204030204" pitchFamily="34" charset="0"/>
              </a:rPr>
              <a: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p>
        </p:txBody>
      </p:sp>
    </p:spTree>
    <p:extLst>
      <p:ext uri="{BB962C8B-B14F-4D97-AF65-F5344CB8AC3E}">
        <p14:creationId xmlns:p14="http://schemas.microsoft.com/office/powerpoint/2010/main" val="277146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2" name="Title 1">
            <a:extLst>
              <a:ext uri="{FF2B5EF4-FFF2-40B4-BE49-F238E27FC236}">
                <a16:creationId xmlns:a16="http://schemas.microsoft.com/office/drawing/2014/main" id="{F046F4D4-38D8-89B0-DFBF-408A6C2CB06B}"/>
              </a:ext>
            </a:extLst>
          </p:cNvPr>
          <p:cNvSpPr>
            <a:spLocks noGrp="1"/>
          </p:cNvSpPr>
          <p:nvPr>
            <p:ph type="title"/>
          </p:nvPr>
        </p:nvSpPr>
        <p:spPr>
          <a:xfrm>
            <a:off x="315686" y="365125"/>
            <a:ext cx="2547257" cy="756104"/>
          </a:xfrm>
        </p:spPr>
        <p:txBody>
          <a:bodyPr vert="horz" lIns="91440" tIns="45720" rIns="91440" bIns="45720" rtlCol="0">
            <a:normAutofit/>
          </a:bodyPr>
          <a:lstStyle/>
          <a:p>
            <a:r>
              <a:rPr lang="en-US" sz="4000" b="1" kern="1200" dirty="0">
                <a:latin typeface="Calibri" panose="020F0502020204030204" pitchFamily="34" charset="0"/>
                <a:ea typeface="Calibri" panose="020F0502020204030204" pitchFamily="34" charset="0"/>
                <a:cs typeface="Calibri" panose="020F0502020204030204" pitchFamily="34" charset="0"/>
              </a:rPr>
              <a:t>Dataset </a:t>
            </a:r>
          </a:p>
        </p:txBody>
      </p:sp>
      <p:pic>
        <p:nvPicPr>
          <p:cNvPr id="5" name="Content Placeholder 4" descr="A screenshot of a computer&#10;&#10;Description automatically generated">
            <a:extLst>
              <a:ext uri="{FF2B5EF4-FFF2-40B4-BE49-F238E27FC236}">
                <a16:creationId xmlns:a16="http://schemas.microsoft.com/office/drawing/2014/main" id="{6DCEE231-ED4C-1840-6801-163F8C3EB6D4}"/>
              </a:ext>
            </a:extLst>
          </p:cNvPr>
          <p:cNvPicPr>
            <a:picLocks noChangeAspect="1"/>
          </p:cNvPicPr>
          <p:nvPr/>
        </p:nvPicPr>
        <p:blipFill>
          <a:blip r:embed="rId2"/>
          <a:stretch>
            <a:fillRect/>
          </a:stretch>
        </p:blipFill>
        <p:spPr>
          <a:xfrm>
            <a:off x="744376" y="1121229"/>
            <a:ext cx="10718281" cy="292073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91816DC-10E2-5317-BE72-6BF87FD4438A}"/>
              </a:ext>
            </a:extLst>
          </p:cNvPr>
          <p:cNvPicPr>
            <a:picLocks noChangeAspect="1"/>
          </p:cNvPicPr>
          <p:nvPr/>
        </p:nvPicPr>
        <p:blipFill>
          <a:blip r:embed="rId3"/>
          <a:stretch>
            <a:fillRect/>
          </a:stretch>
        </p:blipFill>
        <p:spPr>
          <a:xfrm>
            <a:off x="2117272" y="4250092"/>
            <a:ext cx="9345385" cy="2289617"/>
          </a:xfrm>
          <a:prstGeom prst="rect">
            <a:avLst/>
          </a:prstGeom>
        </p:spPr>
      </p:pic>
    </p:spTree>
    <p:extLst>
      <p:ext uri="{BB962C8B-B14F-4D97-AF65-F5344CB8AC3E}">
        <p14:creationId xmlns:p14="http://schemas.microsoft.com/office/powerpoint/2010/main" val="4143696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6680</TotalTime>
  <Words>1664</Words>
  <Application>Microsoft Office PowerPoint</Application>
  <PresentationFormat>Widescreen</PresentationFormat>
  <Paragraphs>201</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Calibri</vt:lpstr>
      <vt:lpstr>Office Theme</vt:lpstr>
      <vt:lpstr>Sentiment Analysis on Twitter Data  "A Machine Learning Approach to Analyzing Public Sentiments on Social Media" </vt:lpstr>
      <vt:lpstr>Introduction</vt:lpstr>
      <vt:lpstr>Project Motivation</vt:lpstr>
      <vt:lpstr>Project Description</vt:lpstr>
      <vt:lpstr>Background</vt:lpstr>
      <vt:lpstr>Problem Definition</vt:lpstr>
      <vt:lpstr>General Solutions</vt:lpstr>
      <vt:lpstr>Data Overview</vt:lpstr>
      <vt:lpstr>Dataset </vt:lpstr>
      <vt:lpstr>Flow Chart  </vt:lpstr>
      <vt:lpstr>Visuals for NLP</vt:lpstr>
      <vt:lpstr>Visuals for NLP</vt:lpstr>
      <vt:lpstr>Visuals for NLP</vt:lpstr>
      <vt:lpstr>Visuals for NLP</vt:lpstr>
      <vt:lpstr>General Solutions for NLP</vt:lpstr>
      <vt:lpstr>Text Pre-Processing</vt:lpstr>
      <vt:lpstr>PowerPoint Presentation</vt:lpstr>
      <vt:lpstr>PowerPoint Presentation</vt:lpstr>
      <vt:lpstr>Feature Extraction Using TF-IDF</vt:lpstr>
      <vt:lpstr>Machine Learning Models &amp; Evaluations</vt:lpstr>
      <vt:lpstr>Model Evaluation &amp; Comparison</vt:lpstr>
      <vt:lpstr>Confusion matrixes:</vt:lpstr>
      <vt:lpstr>Association Rule Mining:</vt:lpstr>
      <vt:lpstr>PowerPoint Presentation</vt:lpstr>
      <vt:lpstr>PowerPoint Presentation</vt:lpstr>
      <vt:lpstr>PowerPoint Presentation</vt:lpstr>
      <vt:lpstr>Results</vt:lpstr>
      <vt:lpstr>Conclusion and Future Scope</vt:lpstr>
      <vt:lpstr>Presentation and Demo Links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pallavi padam</dc:creator>
  <cp:lastModifiedBy>Subhasmita Maharana</cp:lastModifiedBy>
  <cp:revision>360</cp:revision>
  <dcterms:created xsi:type="dcterms:W3CDTF">2024-11-12T17:29:38Z</dcterms:created>
  <dcterms:modified xsi:type="dcterms:W3CDTF">2024-11-27T03:08:17Z</dcterms:modified>
</cp:coreProperties>
</file>